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351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</p:sldIdLst>
  <p:sldSz cx="24384000" cy="13716000"/>
  <p:notesSz cx="6858000" cy="9144000"/>
  <p:defaultTextStyle>
    <a:lvl1pPr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1pPr>
    <a:lvl2pPr indent="228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2pPr>
    <a:lvl3pPr indent="457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3pPr>
    <a:lvl4pPr indent="685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4pPr>
    <a:lvl5pPr indent="9144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5pPr>
    <a:lvl6pPr indent="11430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6pPr>
    <a:lvl7pPr indent="1371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7pPr>
    <a:lvl8pPr indent="1600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8pPr>
    <a:lvl9pPr indent="1828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/>
      <a:tcStyle>
        <a:tcBdr/>
        <a:fill>
          <a:solidFill>
            <a:srgbClr val="3B7499"/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wholeTbl>
    <a:band2H>
      <a:tcTxStyle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2829A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E4E5C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55D7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552" y="-96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8" name="Shape 6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2984651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1pPr>
    <a:lvl2pPr indent="228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2pPr>
    <a:lvl3pPr indent="457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3pPr>
    <a:lvl4pPr indent="685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4pPr>
    <a:lvl5pPr indent="9144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5pPr>
    <a:lvl6pPr indent="11430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6pPr>
    <a:lvl7pPr indent="1371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7pPr>
    <a:lvl8pPr indent="1600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8pPr>
    <a:lvl9pPr indent="1828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urple-glow-29558-1920x1080.jpg"/>
          <p:cNvPicPr/>
          <p:nvPr/>
        </p:nvPicPr>
        <p:blipFill>
          <a:blip r:embed="rId2">
            <a:extLst/>
          </a:blip>
          <a:srcRect t="4693" r="5176"/>
          <a:stretch>
            <a:fillRect/>
          </a:stretch>
        </p:blipFill>
        <p:spPr>
          <a:xfrm>
            <a:off x="-265879" y="-90297"/>
            <a:ext cx="24721067" cy="13976492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7"/>
          <p:cNvSpPr>
            <a:spLocks noGrp="1"/>
          </p:cNvSpPr>
          <p:nvPr>
            <p:ph type="title"/>
          </p:nvPr>
        </p:nvSpPr>
        <p:spPr>
          <a:xfrm>
            <a:off x="1231900" y="6032500"/>
            <a:ext cx="21907500" cy="31242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8600" cap="all" spc="1375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xfrm>
            <a:off x="1231900" y="4775200"/>
            <a:ext cx="21907500" cy="12446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1pPr>
            <a:lvl2pPr marL="0" marR="0" indent="2286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2pPr>
            <a:lvl3pPr marL="0" marR="0" indent="4572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3pPr>
            <a:lvl4pPr marL="0" marR="0" indent="6858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4pPr>
            <a:lvl5pPr marL="0" marR="0" indent="9144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8600" cap="all" spc="1375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1pPr>
            <a:lvl2pPr marL="0" marR="0" indent="2286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2pPr>
            <a:lvl3pPr marL="0" marR="0" indent="4572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3pPr>
            <a:lvl4pPr marL="0" marR="0" indent="6858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4pPr>
            <a:lvl5pPr marL="0" marR="0" indent="9144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 Al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urple-glow-29558-1920x1080.jpg"/>
          <p:cNvPicPr/>
          <p:nvPr/>
        </p:nvPicPr>
        <p:blipFill>
          <a:blip r:embed="rId2">
            <a:extLst/>
          </a:blip>
          <a:srcRect t="4928" r="5061"/>
          <a:stretch>
            <a:fillRect/>
          </a:stretch>
        </p:blipFill>
        <p:spPr>
          <a:xfrm>
            <a:off x="-366502" y="-126782"/>
            <a:ext cx="24800002" cy="1396956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8600" cap="all" spc="1375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1pPr>
            <a:lvl2pPr marL="0" marR="0" indent="2286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2pPr>
            <a:lvl3pPr marL="0" marR="0" indent="4572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3pPr>
            <a:lvl4pPr marL="0" marR="0" indent="6858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4pPr>
            <a:lvl5pPr marL="0" marR="0" indent="9144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urple-glow-29558-1920x1080.jpg"/>
          <p:cNvPicPr/>
          <p:nvPr/>
        </p:nvPicPr>
        <p:blipFill>
          <a:blip r:embed="rId2">
            <a:extLst/>
          </a:blip>
          <a:srcRect t="4326" r="5258"/>
          <a:stretch>
            <a:fillRect/>
          </a:stretch>
        </p:blipFill>
        <p:spPr>
          <a:xfrm>
            <a:off x="-387791" y="-76596"/>
            <a:ext cx="24826241" cy="14102010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1231900" y="5295900"/>
            <a:ext cx="21907500" cy="31242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algn="l" defTabSz="825500">
              <a:defRPr sz="8600" cap="all" spc="1375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urple-glow-29558-1920x1080.jpg"/>
          <p:cNvPicPr/>
          <p:nvPr/>
        </p:nvPicPr>
        <p:blipFill>
          <a:blip r:embed="rId2">
            <a:extLst/>
          </a:blip>
          <a:srcRect t="3507" r="5218"/>
          <a:stretch>
            <a:fillRect/>
          </a:stretch>
        </p:blipFill>
        <p:spPr>
          <a:xfrm>
            <a:off x="-25151" y="-106582"/>
            <a:ext cx="24506280" cy="14033579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028700" y="6057900"/>
            <a:ext cx="10147300" cy="4191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028700" y="4813300"/>
            <a:ext cx="10147300" cy="12446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1pPr>
            <a:lvl2pPr marL="0" marR="0" indent="2286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2pPr>
            <a:lvl3pPr marL="0" marR="0" indent="4572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3pPr>
            <a:lvl4pPr marL="0" marR="0" indent="6858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4pPr>
            <a:lvl5pPr marL="0" marR="0" indent="914400" defTabSz="825500">
              <a:spcBef>
                <a:spcPts val="0"/>
              </a:spcBef>
              <a:buSzTx/>
              <a:buNone/>
              <a:defRPr sz="3200" cap="all" spc="512">
                <a:solidFill>
                  <a:srgbClr val="FFFFFF"/>
                </a:solidFill>
                <a:uFillTx/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urple-glow-29558-1920x1080.jpg"/>
          <p:cNvPicPr/>
          <p:nvPr/>
        </p:nvPicPr>
        <p:blipFill>
          <a:blip r:embed="rId2">
            <a:extLst/>
          </a:blip>
          <a:srcRect t="2541" r="5332"/>
          <a:stretch>
            <a:fillRect/>
          </a:stretch>
        </p:blipFill>
        <p:spPr>
          <a:xfrm>
            <a:off x="-98667" y="-134470"/>
            <a:ext cx="24581334" cy="14234583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urple-glow-29558-1920x1080.jpg"/>
          <p:cNvPicPr/>
          <p:nvPr/>
        </p:nvPicPr>
        <p:blipFill>
          <a:blip r:embed="rId2">
            <a:extLst/>
          </a:blip>
          <a:srcRect t="975" r="5283"/>
          <a:stretch>
            <a:fillRect/>
          </a:stretch>
        </p:blipFill>
        <p:spPr>
          <a:xfrm>
            <a:off x="-47074" y="-112153"/>
            <a:ext cx="24487378" cy="14400733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Shape 28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9" name="Shape 29"/>
          <p:cNvSpPr>
            <a:spLocks noGrp="1"/>
          </p:cNvSpPr>
          <p:nvPr>
            <p:ph type="body" idx="1"/>
          </p:nvPr>
        </p:nvSpPr>
        <p:spPr>
          <a:xfrm>
            <a:off x="1231900" y="2844800"/>
            <a:ext cx="21907500" cy="94488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675531" marR="0" indent="-675531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1310531" marR="0" indent="-675531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945532" marR="0" indent="-675532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2580532" marR="0" indent="-675532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3215532" marR="0" indent="-675532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urple-glow-29558-1920x1080.jpg"/>
          <p:cNvPicPr/>
          <p:nvPr/>
        </p:nvPicPr>
        <p:blipFill>
          <a:blip r:embed="rId2">
            <a:extLst/>
          </a:blip>
          <a:srcRect t="4483" r="5343"/>
          <a:stretch>
            <a:fillRect/>
          </a:stretch>
        </p:blipFill>
        <p:spPr>
          <a:xfrm>
            <a:off x="-1" y="-191685"/>
            <a:ext cx="24479700" cy="13894985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244600" y="863600"/>
            <a:ext cx="9525000" cy="26035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244600" y="3962400"/>
            <a:ext cx="9525000" cy="85217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635000" marR="0" indent="-635000" defTabSz="825500">
              <a:spcBef>
                <a:spcPts val="45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1270000" marR="0" indent="-635000" defTabSz="825500">
              <a:spcBef>
                <a:spcPts val="45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905000" marR="0" indent="-635000" defTabSz="825500">
              <a:spcBef>
                <a:spcPts val="45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2540000" marR="0" indent="-635000" defTabSz="825500">
              <a:spcBef>
                <a:spcPts val="45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3175000" marR="0" indent="-635000" defTabSz="825500">
              <a:spcBef>
                <a:spcPts val="45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urple-glow-29558-1920x1080.jpg"/>
          <p:cNvPicPr/>
          <p:nvPr/>
        </p:nvPicPr>
        <p:blipFill>
          <a:blip r:embed="rId2">
            <a:extLst/>
          </a:blip>
          <a:srcRect t="5927" r="5053"/>
          <a:stretch>
            <a:fillRect/>
          </a:stretch>
        </p:blipFill>
        <p:spPr>
          <a:xfrm>
            <a:off x="-298767" y="-22007"/>
            <a:ext cx="24689455" cy="13760014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1231900" y="2133600"/>
            <a:ext cx="21907500" cy="94488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635000" marR="0" indent="-635000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1270000" marR="0" indent="-635000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905000" marR="0" indent="-635000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2540000" marR="0" indent="-635000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3175000" marR="0" indent="-635000" defTabSz="825500">
              <a:spcBef>
                <a:spcPts val="5900"/>
              </a:spcBef>
              <a:buSzPct val="90000"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urple-glow-29558-1920x1080.jpg"/>
          <p:cNvPicPr/>
          <p:nvPr/>
        </p:nvPicPr>
        <p:blipFill>
          <a:blip r:embed="rId2">
            <a:extLst/>
          </a:blip>
          <a:srcRect t="4115" r="5275"/>
          <a:stretch>
            <a:fillRect/>
          </a:stretch>
        </p:blipFill>
        <p:spPr>
          <a:xfrm>
            <a:off x="-222216" y="-90687"/>
            <a:ext cx="24682198" cy="140537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urple-glow-29558-1920x1080.jpg"/>
          <p:cNvPicPr/>
          <p:nvPr/>
        </p:nvPicPr>
        <p:blipFill>
          <a:blip r:embed="rId2">
            <a:extLst/>
          </a:blip>
          <a:srcRect t="4101" r="5282"/>
          <a:stretch>
            <a:fillRect/>
          </a:stretch>
        </p:blipFill>
        <p:spPr>
          <a:xfrm>
            <a:off x="-230538" y="-98388"/>
            <a:ext cx="24637517" cy="140313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urple-glow-29558-1920x1080.jpg"/>
          <p:cNvPicPr/>
          <p:nvPr/>
        </p:nvPicPr>
        <p:blipFill>
          <a:blip r:embed="rId2">
            <a:extLst/>
          </a:blip>
          <a:srcRect t="3282" r="5205"/>
          <a:stretch>
            <a:fillRect/>
          </a:stretch>
        </p:blipFill>
        <p:spPr>
          <a:xfrm>
            <a:off x="9638" y="-177233"/>
            <a:ext cx="24466827" cy="140418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urple-glow-29558-1920x1080.jpg"/>
          <p:cNvPicPr/>
          <p:nvPr/>
        </p:nvPicPr>
        <p:blipFill>
          <a:blip r:embed="rId2">
            <a:extLst/>
          </a:blip>
          <a:srcRect t="727" r="5300"/>
          <a:stretch>
            <a:fillRect/>
          </a:stretch>
        </p:blipFill>
        <p:spPr>
          <a:xfrm>
            <a:off x="-47074" y="-148227"/>
            <a:ext cx="24483062" cy="14436807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xfrm>
            <a:off x="1231900" y="2844800"/>
            <a:ext cx="21907500" cy="94488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60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1242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87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2512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314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urple-glow-29558-1920x1080.jpg"/>
          <p:cNvPicPr/>
          <p:nvPr/>
        </p:nvPicPr>
        <p:blipFill>
          <a:blip r:embed="rId3">
            <a:extLst/>
          </a:blip>
          <a:srcRect t="4302" r="5202"/>
          <a:stretch>
            <a:fillRect/>
          </a:stretch>
        </p:blipFill>
        <p:spPr>
          <a:xfrm>
            <a:off x="-222216" y="-14021"/>
            <a:ext cx="24614351" cy="13977054"/>
          </a:xfrm>
          <a:prstGeom prst="rect">
            <a:avLst/>
          </a:prstGeom>
          <a:ln w="12700">
            <a:miter lim="400000"/>
          </a:ln>
        </p:spPr>
      </p:pic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/>
          <a:lstStyle>
            <a:lvl1pPr marL="0" marR="0" defTabSz="584200">
              <a:defRPr sz="118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18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4833937" y="7072312"/>
            <a:ext cx="14716126" cy="1589485"/>
          </a:xfrm>
          <a:prstGeom prst="rect">
            <a:avLst/>
          </a:prstGeom>
        </p:spPr>
        <p:txBody>
          <a:bodyPr lIns="71437" tIns="71437" rIns="71437" bIns="71437"/>
          <a:lstStyle>
            <a:lvl1pPr marL="0" marR="0" indent="0" algn="ctr" defTabSz="584200">
              <a:spcBef>
                <a:spcPts val="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1pPr>
            <a:lvl2pPr marL="0" marR="0" indent="0" algn="ctr" defTabSz="584200">
              <a:spcBef>
                <a:spcPts val="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2pPr>
            <a:lvl3pPr marL="0" marR="0" indent="0" algn="ctr" defTabSz="584200">
              <a:spcBef>
                <a:spcPts val="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3pPr>
            <a:lvl4pPr marL="0" marR="0" indent="0" algn="ctr" defTabSz="584200">
              <a:spcBef>
                <a:spcPts val="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4pPr>
            <a:lvl5pPr marL="0" marR="0" indent="0" algn="ctr" defTabSz="584200">
              <a:spcBef>
                <a:spcPts val="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30538" y="-698500"/>
            <a:ext cx="26011538" cy="146314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7074" y="-254000"/>
            <a:ext cx="25853474" cy="14542580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xfrm>
            <a:off x="1231900" y="2844800"/>
            <a:ext cx="21907500" cy="94488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60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1242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187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2512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3147978" marR="0" indent="-607978" defTabSz="825500">
              <a:spcBef>
                <a:spcPts val="5900"/>
              </a:spcBef>
              <a:buSzPct val="90000"/>
              <a:defRPr sz="45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87791" y="-673100"/>
            <a:ext cx="26130691" cy="14698514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xfrm>
            <a:off x="1231900" y="5295900"/>
            <a:ext cx="21907500" cy="31242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algn="l" defTabSz="825500">
              <a:defRPr sz="8600" cap="all" spc="1375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uFillTx/>
              </a:defRPr>
            </a:pPr>
            <a:r>
              <a:rPr sz="8800">
                <a:uFill>
                  <a:solidFill/>
                </a:uFill>
              </a:rPr>
              <a:t>Title Text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2pPr marL="1069339" indent="-571499">
              <a:spcBef>
                <a:spcPts val="600"/>
              </a:spcBef>
              <a:buChar char="–"/>
              <a:defRPr sz="5600"/>
            </a:lvl2pPr>
            <a:lvl3pPr marL="1412239" indent="-457200">
              <a:spcBef>
                <a:spcPts val="500"/>
              </a:spcBef>
              <a:defRPr sz="4800"/>
            </a:lvl3pPr>
            <a:lvl4pPr marL="1869439" indent="-457200">
              <a:spcBef>
                <a:spcPts val="400"/>
              </a:spcBef>
              <a:buChar char="–"/>
              <a:defRPr sz="4000"/>
            </a:lvl4pPr>
            <a:lvl5pPr marL="2326639" indent="-457200">
              <a:spcBef>
                <a:spcPts val="400"/>
              </a:spcBef>
              <a:buChar char="»"/>
              <a:defRPr sz="4000"/>
            </a:lvl5pPr>
          </a:lstStyle>
          <a:p>
            <a:pPr lvl="0">
              <a:defRPr sz="1800">
                <a:uFillTx/>
              </a:defRPr>
            </a:pPr>
            <a:r>
              <a:rPr sz="6400">
                <a:uFill>
                  <a:solidFill/>
                </a:uFill>
              </a:rPr>
              <a:t>Body Level One</a:t>
            </a:r>
          </a:p>
          <a:p>
            <a:pPr lvl="1">
              <a:defRPr sz="1800">
                <a:uFillTx/>
              </a:defRPr>
            </a:pPr>
            <a:r>
              <a:rPr sz="5600">
                <a:uFill>
                  <a:solidFill/>
                </a:uFill>
              </a:rPr>
              <a:t>Body Level Two</a:t>
            </a:r>
          </a:p>
          <a:p>
            <a:pPr lvl="2">
              <a:defRPr sz="1800">
                <a:uFillTx/>
              </a:defRPr>
            </a:pPr>
            <a:r>
              <a:rPr sz="4800">
                <a:uFill>
                  <a:solidFill/>
                </a:uFill>
              </a:rPr>
              <a:t>Body Level Three</a:t>
            </a:r>
          </a:p>
          <a:p>
            <a:pPr lvl="3">
              <a:defRPr sz="1800">
                <a:uFillTx/>
              </a:defRPr>
            </a:pPr>
            <a:r>
              <a:rPr sz="4000">
                <a:uFill>
                  <a:solidFill/>
                </a:uFill>
              </a:rPr>
              <a:t>Body Level Four</a:t>
            </a:r>
          </a:p>
          <a:p>
            <a:pPr lvl="4">
              <a:defRPr sz="1800">
                <a:uFillTx/>
              </a:defRPr>
            </a:pPr>
            <a:r>
              <a:rPr sz="4000">
                <a:uFill>
                  <a:solidFill/>
                </a:uFill>
              </a:rPr>
              <a:t>Body Level Five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419600" y="762000"/>
            <a:ext cx="15544800" cy="3200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01600" tIns="101600" rIns="101600" bIns="101600" anchor="ctr"/>
          <a:lstStyle/>
          <a:p>
            <a:pPr lvl="0">
              <a:defRPr sz="1800">
                <a:uFillTx/>
              </a:defRPr>
            </a:pPr>
            <a:r>
              <a:rPr sz="8800">
                <a:uFill>
                  <a:solidFill/>
                </a:uFill>
              </a:rP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419600" y="3962400"/>
            <a:ext cx="15544800" cy="975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01600" tIns="101600" rIns="101600" bIns="101600"/>
          <a:lstStyle>
            <a:lvl2pPr marL="1069339" indent="-571499">
              <a:spcBef>
                <a:spcPts val="600"/>
              </a:spcBef>
              <a:buChar char="–"/>
              <a:defRPr sz="5600"/>
            </a:lvl2pPr>
            <a:lvl3pPr marL="1412239" indent="-457200">
              <a:spcBef>
                <a:spcPts val="500"/>
              </a:spcBef>
              <a:defRPr sz="4800"/>
            </a:lvl3pPr>
            <a:lvl4pPr marL="1869439" indent="-457200">
              <a:spcBef>
                <a:spcPts val="400"/>
              </a:spcBef>
              <a:buChar char="–"/>
              <a:defRPr sz="4000"/>
            </a:lvl4pPr>
            <a:lvl5pPr marL="2326639" indent="-457200">
              <a:spcBef>
                <a:spcPts val="400"/>
              </a:spcBef>
              <a:buChar char="»"/>
              <a:defRPr sz="4000"/>
            </a:lvl5pPr>
          </a:lstStyle>
          <a:p>
            <a:pPr lvl="0">
              <a:defRPr sz="1800">
                <a:uFillTx/>
              </a:defRPr>
            </a:pPr>
            <a:r>
              <a:rPr sz="6400">
                <a:uFill>
                  <a:solidFill/>
                </a:uFill>
              </a:rPr>
              <a:t>Body Level One</a:t>
            </a:r>
          </a:p>
          <a:p>
            <a:pPr lvl="1">
              <a:defRPr sz="1800">
                <a:uFillTx/>
              </a:defRPr>
            </a:pPr>
            <a:r>
              <a:rPr sz="5600">
                <a:uFill>
                  <a:solidFill/>
                </a:uFill>
              </a:rPr>
              <a:t>Body Level Two</a:t>
            </a:r>
          </a:p>
          <a:p>
            <a:pPr lvl="2">
              <a:defRPr sz="1800">
                <a:uFillTx/>
              </a:defRPr>
            </a:pPr>
            <a:r>
              <a:rPr sz="4800">
                <a:uFill>
                  <a:solidFill/>
                </a:uFill>
              </a:rPr>
              <a:t>Body Level Three</a:t>
            </a:r>
          </a:p>
          <a:p>
            <a:pPr lvl="3">
              <a:defRPr sz="1800">
                <a:uFillTx/>
              </a:defRPr>
            </a:pPr>
            <a:r>
              <a:rPr sz="4000">
                <a:uFill>
                  <a:solidFill/>
                </a:uFill>
              </a:rPr>
              <a:t>Body Level Four</a:t>
            </a:r>
          </a:p>
          <a:p>
            <a:pPr lvl="4">
              <a:defRPr sz="1800">
                <a:uFillTx/>
              </a:defRPr>
            </a:pPr>
            <a:r>
              <a:rPr sz="4000">
                <a:uFill>
                  <a:solidFill/>
                </a:u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17753682" y="12496800"/>
            <a:ext cx="611436" cy="597967"/>
          </a:xfrm>
          <a:prstGeom prst="rect">
            <a:avLst/>
          </a:prstGeom>
          <a:ln w="12700">
            <a:miter lim="400000"/>
          </a:ln>
        </p:spPr>
        <p:txBody>
          <a:bodyPr wrap="none" lIns="101600" tIns="101600" rIns="101600" bIns="101600">
            <a:spAutoFit/>
          </a:bodyPr>
          <a:lstStyle>
            <a:lvl1pPr defTabSz="584200">
              <a:defRPr sz="2800">
                <a:solidFill>
                  <a:srgbClr val="000000"/>
                </a:solidFill>
                <a:uFill>
                  <a:solidFill/>
                </a:u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ransition spd="med"/>
  <p:txStyles>
    <p:titleStyle>
      <a:lvl1pPr marL="40639" marR="40639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1pPr>
      <a:lvl2pPr marL="40639" marR="40639" indent="2286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2pPr>
      <a:lvl3pPr marL="40639" marR="40639" indent="4572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3pPr>
      <a:lvl4pPr marL="40639" marR="40639" indent="6858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4pPr>
      <a:lvl5pPr marL="40639" marR="40639" indent="9144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5pPr>
      <a:lvl6pPr marL="40639" marR="40639" indent="11430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6pPr>
      <a:lvl7pPr marL="40639" marR="40639" indent="13716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7pPr>
      <a:lvl8pPr marL="40639" marR="40639" indent="16002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8pPr>
      <a:lvl9pPr marL="40639" marR="40639" indent="1828800" algn="ctr">
        <a:defRPr sz="8800">
          <a:uFill>
            <a:solidFill/>
          </a:uFill>
          <a:latin typeface="Arial"/>
          <a:ea typeface="Arial"/>
          <a:cs typeface="Arial"/>
          <a:sym typeface="Arial"/>
        </a:defRPr>
      </a:lvl9pPr>
    </p:titleStyle>
    <p:bodyStyle>
      <a:lvl1pPr marL="726440" marR="40639" indent="-685800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1pPr>
      <a:lvl2pPr marL="1150982" marR="40639" indent="-653142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2pPr>
      <a:lvl3pPr marL="1564639" marR="40639" indent="-609600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3pPr>
      <a:lvl4pPr marL="21437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4pPr>
      <a:lvl5pPr marL="26009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5pPr>
      <a:lvl6pPr marL="26009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6pPr>
      <a:lvl7pPr marL="26009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7pPr>
      <a:lvl8pPr marL="26009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8pPr>
      <a:lvl9pPr marL="2600959" marR="40639" indent="-731519">
        <a:spcBef>
          <a:spcPts val="700"/>
        </a:spcBef>
        <a:buSzPct val="100000"/>
        <a:buChar char="•"/>
        <a:defRPr sz="6400">
          <a:uFill>
            <a:solidFill/>
          </a:uFill>
          <a:latin typeface="Arial"/>
          <a:ea typeface="Arial"/>
          <a:cs typeface="Arial"/>
          <a:sym typeface="Arial"/>
        </a:defRPr>
      </a:lvl9pPr>
    </p:bodyStyle>
    <p:otherStyle>
      <a:lvl1pPr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1pPr>
      <a:lvl2pPr indent="2286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2pPr>
      <a:lvl3pPr indent="4572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3pPr>
      <a:lvl4pPr indent="6858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4pPr>
      <a:lvl5pPr indent="9144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5pPr>
      <a:lvl6pPr indent="11430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6pPr>
      <a:lvl7pPr indent="13716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7pPr>
      <a:lvl8pPr indent="16002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8pPr>
      <a:lvl9pPr indent="1828800" algn="ctr" defTabSz="584200">
        <a:defRPr sz="2800">
          <a:solidFill>
            <a:schemeClr val="tx1"/>
          </a:solidFill>
          <a:uFill>
            <a:solidFill/>
          </a:u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tiff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tiff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ewtn.com" TargetMode="Externa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tiff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ewtn.com" TargetMode="Externa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tiff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ewtn.com" TargetMode="Externa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tif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15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15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wadvent.org/cathen/" TargetMode="External"/><Relationship Id="rId1" Type="http://schemas.openxmlformats.org/officeDocument/2006/relationships/slideLayout" Target="../slideLayouts/slideLayout1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wadvent.org/cathen/" TargetMode="External"/><Relationship Id="rId1" Type="http://schemas.openxmlformats.org/officeDocument/2006/relationships/slideLayout" Target="../slideLayouts/slideLayout1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8600" cap="all" spc="1375" dirty="0" smtClean="0">
                <a:solidFill>
                  <a:srgbClr val="FFFFFF"/>
                </a:solidFill>
              </a:rPr>
              <a:t>proroctvá nádeje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vitajte na seminári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8600" cap="all" spc="1375" dirty="0" smtClean="0">
                <a:solidFill>
                  <a:srgbClr val="FFFFFF"/>
                </a:solidFill>
              </a:rPr>
              <a:t>Definitívne rozhodnutie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Troy smith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(right)">
                                      <p:cBhvr>
                                        <p:cTn id="7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1" animBg="1" advAuto="0"/>
      <p:bldP spid="74" grpId="2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/>
          </p:cNvSpPr>
          <p:nvPr>
            <p:ph type="body" idx="1"/>
          </p:nvPr>
        </p:nvSpPr>
        <p:spPr>
          <a:xfrm>
            <a:off x="1238250" y="2292889"/>
            <a:ext cx="21907500" cy="9448801"/>
          </a:xfrm>
          <a:prstGeom prst="rect">
            <a:avLst/>
          </a:prstGeom>
        </p:spPr>
        <p:txBody>
          <a:bodyPr/>
          <a:lstStyle/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Turn your eyes upon Jesus, 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Look full in His wonderful face,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And the things of earth will grow strangely dim, 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In the light of His glory and grace</a:t>
            </a:r>
          </a:p>
        </p:txBody>
      </p:sp>
    </p:spTree>
  </p:cSld>
  <p:clrMapOvr>
    <a:masterClrMapping/>
  </p:clrMapOvr>
  <p:transition spd="med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Nebuchadnezzar Dream Poster.jpg"/>
          <p:cNvPicPr/>
          <p:nvPr/>
        </p:nvPicPr>
        <p:blipFill>
          <a:blip r:embed="rId2" cstate="print">
            <a:extLst/>
          </a:blip>
          <a:srcRect l="975" t="1289" r="2288" b="1289"/>
          <a:stretch>
            <a:fillRect/>
          </a:stretch>
        </p:blipFill>
        <p:spPr>
          <a:xfrm>
            <a:off x="15002668" y="508524"/>
            <a:ext cx="8704184" cy="12363892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ffectLst>
            <a:reflection stA="32440" endPos="40000" dir="5400000" sy="-100000" algn="bl" rotWithShape="0"/>
          </a:effectLst>
        </p:spPr>
      </p:pic>
      <p:sp>
        <p:nvSpPr>
          <p:cNvPr id="79" name="Shape 79"/>
          <p:cNvSpPr>
            <a:spLocks noGrp="1"/>
          </p:cNvSpPr>
          <p:nvPr>
            <p:ph type="title"/>
          </p:nvPr>
        </p:nvSpPr>
        <p:spPr>
          <a:xfrm>
            <a:off x="1612652" y="5846960"/>
            <a:ext cx="11443444" cy="20220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Super-VEĽMOCI</a:t>
            </a:r>
            <a:r>
              <a:rPr lang="sk-SK" sz="6200" cap="all" spc="992" dirty="0" smtClean="0">
                <a:solidFill>
                  <a:srgbClr val="FFFFFF"/>
                </a:solidFill>
              </a:rPr>
              <a:t/>
            </a:r>
            <a:br>
              <a:rPr lang="sk-SK" sz="6200" cap="all" spc="992" dirty="0" smtClean="0">
                <a:solidFill>
                  <a:srgbClr val="FFFFFF"/>
                </a:solidFill>
              </a:rPr>
            </a:br>
            <a:r>
              <a:rPr lang="sk-SK" sz="6200" cap="all" spc="992" dirty="0" smtClean="0">
                <a:solidFill>
                  <a:srgbClr val="FFFFFF"/>
                </a:solidFill>
              </a:rPr>
              <a:t>V proroctÁCH</a:t>
            </a:r>
            <a:endParaRPr sz="6200" cap="all" spc="99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2" animBg="1" advAuto="0"/>
      <p:bldP spid="79" grpId="1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Slide003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4666" y="0"/>
            <a:ext cx="24813332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Slide004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02736" y="0"/>
            <a:ext cx="25402183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/>
        </p:nvSpPr>
        <p:spPr>
          <a:xfrm>
            <a:off x="2374900" y="907557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zjavenie </a:t>
            </a:r>
            <a:r>
              <a:rPr sz="3200" cap="all" spc="512" dirty="0" smtClean="0">
                <a:solidFill>
                  <a:srgbClr val="FFFFFF"/>
                </a:solidFill>
              </a:rPr>
              <a:t>2</a:t>
            </a:r>
            <a:r>
              <a:rPr sz="3200" cap="all" spc="512" dirty="0">
                <a:solidFill>
                  <a:srgbClr val="FFFFFF"/>
                </a:solidFill>
              </a:rPr>
              <a:t>: 2,3</a:t>
            </a:r>
          </a:p>
        </p:txBody>
      </p:sp>
      <p:sp>
        <p:nvSpPr>
          <p:cNvPr id="86" name="Shape 86"/>
          <p:cNvSpPr/>
          <p:nvPr/>
        </p:nvSpPr>
        <p:spPr>
          <a:xfrm>
            <a:off x="2374900" y="5096966"/>
            <a:ext cx="19621500" cy="276998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 dirty="0" smtClean="0">
                <a:solidFill>
                  <a:schemeClr val="tx1"/>
                </a:solidFill>
              </a:rPr>
              <a:t>“</a:t>
            </a:r>
            <a:r>
              <a:rPr lang="sk-SK" sz="6000" dirty="0" smtClean="0">
                <a:solidFill>
                  <a:schemeClr val="tx1"/>
                </a:solidFill>
              </a:rPr>
              <a:t>Znám </a:t>
            </a:r>
            <a:r>
              <a:rPr lang="sk-SK" sz="6000" dirty="0">
                <a:solidFill>
                  <a:schemeClr val="tx1"/>
                </a:solidFill>
              </a:rPr>
              <a:t>tvoje skutky aj tvoju prácu aj tvoju trpezlivosť</a:t>
            </a:r>
            <a:r>
              <a:rPr sz="6000" dirty="0" smtClean="0">
                <a:solidFill>
                  <a:schemeClr val="tx1"/>
                </a:solidFill>
              </a:rPr>
              <a:t>,…</a:t>
            </a:r>
            <a:r>
              <a:rPr lang="sk-SK" sz="6000" dirty="0" smtClean="0">
                <a:solidFill>
                  <a:schemeClr val="tx1"/>
                </a:solidFill>
              </a:rPr>
              <a:t> </a:t>
            </a:r>
            <a:r>
              <a:rPr lang="it-IT" sz="6000" dirty="0" smtClean="0">
                <a:solidFill>
                  <a:schemeClr val="tx1"/>
                </a:solidFill>
              </a:rPr>
              <a:t>a </a:t>
            </a:r>
            <a:r>
              <a:rPr lang="it-IT" sz="6000" dirty="0">
                <a:solidFill>
                  <a:schemeClr val="tx1"/>
                </a:solidFill>
              </a:rPr>
              <a:t>zniesol si a máš trpezlivosť a pracoval si pre moje meno a neustal si</a:t>
            </a:r>
            <a:r>
              <a:rPr sz="6000" dirty="0" smtClean="0">
                <a:solidFill>
                  <a:schemeClr val="tx1"/>
                </a:solidFill>
              </a:rPr>
              <a:t>.” </a:t>
            </a:r>
            <a:endParaRPr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/>
        </p:nvSpPr>
        <p:spPr>
          <a:xfrm>
            <a:off x="2374900" y="907557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zjavenie </a:t>
            </a:r>
            <a:r>
              <a:rPr sz="3200" cap="all" spc="512" dirty="0" smtClean="0">
                <a:solidFill>
                  <a:srgbClr val="FFFFFF"/>
                </a:solidFill>
              </a:rPr>
              <a:t>2</a:t>
            </a:r>
            <a:r>
              <a:rPr sz="3200" cap="all" spc="512" dirty="0">
                <a:solidFill>
                  <a:srgbClr val="FFFFFF"/>
                </a:solidFill>
              </a:rPr>
              <a:t>: 4,5</a:t>
            </a:r>
          </a:p>
        </p:txBody>
      </p:sp>
      <p:sp>
        <p:nvSpPr>
          <p:cNvPr id="89" name="Shape 89"/>
          <p:cNvSpPr/>
          <p:nvPr/>
        </p:nvSpPr>
        <p:spPr>
          <a:xfrm>
            <a:off x="2374900" y="5096966"/>
            <a:ext cx="19621500" cy="276998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 dirty="0" smtClean="0">
                <a:solidFill>
                  <a:schemeClr val="tx1"/>
                </a:solidFill>
              </a:rPr>
              <a:t>“</a:t>
            </a:r>
            <a:r>
              <a:rPr lang="sk-SK" sz="6000" dirty="0">
                <a:solidFill>
                  <a:schemeClr val="tx1"/>
                </a:solidFill>
              </a:rPr>
              <a:t> Ale mám proti tebe to, že si opustil svoju prvú lásku. </a:t>
            </a:r>
            <a:r>
              <a:rPr lang="sk-SK" sz="6000" dirty="0" smtClean="0">
                <a:solidFill>
                  <a:schemeClr val="tx1"/>
                </a:solidFill>
              </a:rPr>
              <a:t>Pamätaj teda </a:t>
            </a:r>
            <a:r>
              <a:rPr lang="sk-SK" sz="6000" dirty="0">
                <a:solidFill>
                  <a:schemeClr val="tx1"/>
                </a:solidFill>
              </a:rPr>
              <a:t>odkiaľ si vypadol, a čiň pokánie a čiň prvé </a:t>
            </a:r>
            <a:r>
              <a:rPr lang="sk-SK" sz="6000" dirty="0" smtClean="0">
                <a:solidFill>
                  <a:schemeClr val="tx1"/>
                </a:solidFill>
              </a:rPr>
              <a:t>skutky</a:t>
            </a:r>
            <a:r>
              <a:rPr lang="sk-SK" sz="6000" dirty="0">
                <a:solidFill>
                  <a:schemeClr val="tx1"/>
                </a:solidFill>
              </a:rPr>
              <a:t>;</a:t>
            </a:r>
            <a:r>
              <a:rPr sz="6000" dirty="0" smtClean="0">
                <a:solidFill>
                  <a:schemeClr val="tx1"/>
                </a:solidFill>
              </a:rPr>
              <a:t>” </a:t>
            </a:r>
            <a:endParaRPr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/>
        </p:nvSpPr>
        <p:spPr>
          <a:xfrm>
            <a:off x="2381250" y="816117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židom </a:t>
            </a:r>
            <a:r>
              <a:rPr sz="3200" cap="all" spc="512" dirty="0" smtClean="0">
                <a:solidFill>
                  <a:srgbClr val="FFFFFF"/>
                </a:solidFill>
              </a:rPr>
              <a:t>12:6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92" name="Shape 92"/>
          <p:cNvSpPr/>
          <p:nvPr/>
        </p:nvSpPr>
        <p:spPr>
          <a:xfrm>
            <a:off x="2381250" y="6286603"/>
            <a:ext cx="19621500" cy="923330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 dirty="0" smtClean="0">
                <a:solidFill>
                  <a:schemeClr val="tx1"/>
                </a:solidFill>
              </a:rPr>
              <a:t>“</a:t>
            </a:r>
            <a:r>
              <a:rPr lang="pl-PL" sz="6000" dirty="0">
                <a:solidFill>
                  <a:schemeClr val="tx1"/>
                </a:solidFill>
              </a:rPr>
              <a:t>Lebo koho Pán miluje, toho </a:t>
            </a:r>
            <a:r>
              <a:rPr lang="pl-PL" sz="6000" dirty="0" smtClean="0">
                <a:solidFill>
                  <a:schemeClr val="tx1"/>
                </a:solidFill>
              </a:rPr>
              <a:t>kázni</a:t>
            </a:r>
            <a:r>
              <a:rPr lang="pl-PL" sz="6000" dirty="0">
                <a:solidFill>
                  <a:schemeClr val="tx1"/>
                </a:solidFill>
              </a:rPr>
              <a:t>,</a:t>
            </a:r>
            <a:r>
              <a:rPr sz="6000" dirty="0" smtClean="0">
                <a:solidFill>
                  <a:schemeClr val="tx1"/>
                </a:solidFill>
              </a:rPr>
              <a:t>” </a:t>
            </a:r>
            <a:endParaRPr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/>
        </p:nvSpPr>
        <p:spPr>
          <a:xfrm>
            <a:off x="2381250" y="819927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rimanom </a:t>
            </a:r>
            <a:r>
              <a:rPr sz="3200" cap="all" spc="512" dirty="0" smtClean="0">
                <a:solidFill>
                  <a:srgbClr val="FFFFFF"/>
                </a:solidFill>
              </a:rPr>
              <a:t>5</a:t>
            </a:r>
            <a:r>
              <a:rPr sz="3200" cap="all" spc="512" dirty="0">
                <a:solidFill>
                  <a:srgbClr val="FFFFFF"/>
                </a:solidFill>
              </a:rPr>
              <a:t>: 8</a:t>
            </a:r>
          </a:p>
        </p:txBody>
      </p:sp>
      <p:sp>
        <p:nvSpPr>
          <p:cNvPr id="95" name="Shape 95"/>
          <p:cNvSpPr/>
          <p:nvPr/>
        </p:nvSpPr>
        <p:spPr>
          <a:xfrm>
            <a:off x="2374900" y="5650964"/>
            <a:ext cx="19621500" cy="166199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Ale </a:t>
            </a:r>
            <a:r>
              <a:rPr lang="sk-SK" sz="5400" dirty="0" smtClean="0">
                <a:solidFill>
                  <a:schemeClr val="tx1"/>
                </a:solidFill>
              </a:rPr>
              <a:t>Boh </a:t>
            </a:r>
            <a:r>
              <a:rPr lang="sk-SK" sz="5400" dirty="0">
                <a:solidFill>
                  <a:schemeClr val="tx1"/>
                </a:solidFill>
              </a:rPr>
              <a:t>tak dokazuje svoju lásku naproti nám, že keď sme my ešte boli hriešnikmi, Kristus zomrel za nás</a:t>
            </a:r>
            <a:r>
              <a:rPr sz="5400" dirty="0" smtClean="0">
                <a:solidFill>
                  <a:schemeClr val="tx1"/>
                </a:solidFill>
              </a:rPr>
              <a:t>.” 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DANIEL 7: 1-3</a:t>
            </a:r>
          </a:p>
        </p:txBody>
      </p:sp>
    </p:spTree>
  </p:cSld>
  <p:clrMapOvr>
    <a:masterClrMapping/>
  </p:clrMapOvr>
  <p:transition spd="med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/>
          <p:nvPr/>
        </p:nvSpPr>
        <p:spPr>
          <a:xfrm>
            <a:off x="2381250" y="1663700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DANIEL </a:t>
            </a:r>
            <a:r>
              <a:rPr sz="3200" cap="all" spc="512" dirty="0">
                <a:solidFill>
                  <a:srgbClr val="FFFFFF"/>
                </a:solidFill>
              </a:rPr>
              <a:t>7:1-3</a:t>
            </a:r>
          </a:p>
        </p:txBody>
      </p:sp>
      <p:sp>
        <p:nvSpPr>
          <p:cNvPr id="100" name="Shape 100"/>
          <p:cNvSpPr/>
          <p:nvPr/>
        </p:nvSpPr>
        <p:spPr>
          <a:xfrm>
            <a:off x="2381250" y="651301"/>
            <a:ext cx="19621500" cy="830997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A </a:t>
            </a:r>
            <a:r>
              <a:rPr lang="sk-SK" sz="5400" dirty="0">
                <a:solidFill>
                  <a:schemeClr val="tx1"/>
                </a:solidFill>
              </a:rPr>
              <a:t>štyri veľké zvieratá </a:t>
            </a:r>
            <a:r>
              <a:rPr lang="sk-SK" sz="5400" dirty="0" smtClean="0">
                <a:solidFill>
                  <a:schemeClr val="tx1"/>
                </a:solidFill>
              </a:rPr>
              <a:t>vystupovali </a:t>
            </a:r>
            <a:r>
              <a:rPr lang="sk-SK" sz="5400" dirty="0">
                <a:solidFill>
                  <a:schemeClr val="tx1"/>
                </a:solidFill>
              </a:rPr>
              <a:t>z mora</a:t>
            </a:r>
            <a:r>
              <a:rPr sz="5400" dirty="0" smtClean="0">
                <a:solidFill>
                  <a:schemeClr val="tx1"/>
                </a:solidFill>
              </a:rPr>
              <a:t>” </a:t>
            </a:r>
            <a:endParaRPr sz="5400" dirty="0">
              <a:solidFill>
                <a:schemeClr val="tx1"/>
              </a:solidFill>
            </a:endParaRPr>
          </a:p>
        </p:txBody>
      </p:sp>
      <p:pic>
        <p:nvPicPr>
          <p:cNvPr id="101" name="all the beasts.jpg"/>
          <p:cNvPicPr/>
          <p:nvPr/>
        </p:nvPicPr>
        <p:blipFill>
          <a:blip r:embed="rId2">
            <a:extLst/>
          </a:blip>
          <a:srcRect l="254" t="19109" r="254" b="1215"/>
          <a:stretch>
            <a:fillRect/>
          </a:stretch>
        </p:blipFill>
        <p:spPr>
          <a:xfrm>
            <a:off x="3231554" y="2561133"/>
            <a:ext cx="17920892" cy="10132914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1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/>
          <p:nvPr/>
        </p:nvSpPr>
        <p:spPr>
          <a:xfrm>
            <a:off x="2381250" y="736600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otázka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104" name="Shape 104"/>
          <p:cNvSpPr/>
          <p:nvPr/>
        </p:nvSpPr>
        <p:spPr>
          <a:xfrm>
            <a:off x="2381250" y="1405979"/>
            <a:ext cx="19621500" cy="76944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predstavujú tieto zvieratá</a:t>
            </a:r>
            <a:r>
              <a:rPr sz="5000" dirty="0" smtClean="0">
                <a:solidFill>
                  <a:srgbClr val="FFFFFF"/>
                </a:solidFill>
              </a:rPr>
              <a:t>? 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105" name="all the beasts.jpg"/>
          <p:cNvPicPr/>
          <p:nvPr/>
        </p:nvPicPr>
        <p:blipFill>
          <a:blip r:embed="rId2">
            <a:extLst/>
          </a:blip>
          <a:srcRect l="254" t="19109" r="254" b="1215"/>
          <a:stretch>
            <a:fillRect/>
          </a:stretch>
        </p:blipFill>
        <p:spPr>
          <a:xfrm>
            <a:off x="3231554" y="2561133"/>
            <a:ext cx="17920892" cy="10132914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/>
        </p:nvSpPr>
        <p:spPr>
          <a:xfrm>
            <a:off x="2381250" y="816117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DANIEL </a:t>
            </a:r>
            <a:r>
              <a:rPr sz="3200" cap="all" spc="512" dirty="0">
                <a:solidFill>
                  <a:srgbClr val="FFFFFF"/>
                </a:solidFill>
              </a:rPr>
              <a:t>7: 15-17, 23</a:t>
            </a:r>
          </a:p>
        </p:txBody>
      </p:sp>
      <p:sp>
        <p:nvSpPr>
          <p:cNvPr id="108" name="Shape 108"/>
          <p:cNvSpPr/>
          <p:nvPr/>
        </p:nvSpPr>
        <p:spPr>
          <a:xfrm>
            <a:off x="2381250" y="5824938"/>
            <a:ext cx="19621500" cy="184665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 dirty="0" smtClean="0">
                <a:solidFill>
                  <a:schemeClr val="tx1"/>
                </a:solidFill>
              </a:rPr>
              <a:t>“</a:t>
            </a:r>
            <a:r>
              <a:rPr lang="sk-SK" sz="6000" dirty="0">
                <a:solidFill>
                  <a:schemeClr val="tx1"/>
                </a:solidFill>
              </a:rPr>
              <a:t>Tie veľké zvieratá, ktoré sú štyri, sú štyria kráľovia, ktorí povstanú zo zeme</a:t>
            </a:r>
            <a:r>
              <a:rPr sz="6000" dirty="0" smtClean="0">
                <a:solidFill>
                  <a:schemeClr val="tx1"/>
                </a:solidFill>
              </a:rPr>
              <a:t>.” </a:t>
            </a:r>
            <a:endParaRPr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Slide014.jpg"/>
          <p:cNvPicPr/>
          <p:nvPr/>
        </p:nvPicPr>
        <p:blipFill>
          <a:blip r:embed="rId2">
            <a:extLst/>
          </a:blip>
          <a:srcRect t="8333" b="8333"/>
          <a:stretch>
            <a:fillRect/>
          </a:stretch>
        </p:blipFill>
        <p:spPr>
          <a:xfrm>
            <a:off x="12192000" y="6861168"/>
            <a:ext cx="12192000" cy="685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1" name="Slide015.jpg"/>
          <p:cNvPicPr/>
          <p:nvPr/>
        </p:nvPicPr>
        <p:blipFill>
          <a:blip r:embed="rId3">
            <a:extLst/>
          </a:blip>
          <a:srcRect t="8333" b="8333"/>
          <a:stretch>
            <a:fillRect/>
          </a:stretch>
        </p:blipFill>
        <p:spPr>
          <a:xfrm>
            <a:off x="1219200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2" name="Flag-and-eagle.jpeg"/>
          <p:cNvPicPr/>
          <p:nvPr/>
        </p:nvPicPr>
        <p:blipFill>
          <a:blip r:embed="rId4">
            <a:extLst/>
          </a:blip>
          <a:srcRect l="32857" t="2555" r="13711" b="17506"/>
          <a:stretch>
            <a:fillRect/>
          </a:stretch>
        </p:blipFill>
        <p:spPr>
          <a:xfrm>
            <a:off x="0" y="0"/>
            <a:ext cx="12192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15" name="Shape 115"/>
          <p:cNvSpPr>
            <a:spLocks noGrp="1"/>
          </p:cNvSpPr>
          <p:nvPr>
            <p:ph type="body" idx="1"/>
          </p:nvPr>
        </p:nvSpPr>
        <p:spPr>
          <a:xfrm>
            <a:off x="1092200" y="2546374"/>
            <a:ext cx="11180366" cy="10045652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Aké iné proroctvo opisuje štyri kráľovstvá, ktoré majú nasledovať za Babylonom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“…</a:t>
            </a:r>
            <a:r>
              <a:rPr lang="sk-SK" sz="5000" dirty="0" smtClean="0">
                <a:solidFill>
                  <a:srgbClr val="FFFFFF"/>
                </a:solidFill>
              </a:rPr>
              <a:t>Hlava obrazu bola z výborného zlata, jeho prsia a jeho ramená boli zo striebra, jeho brucho a jeho bedrá z medi, jeho hnáty zo železa a jeho nohy čiastočne zo železa a čiastočne z hliny</a:t>
            </a:r>
            <a:r>
              <a:rPr sz="5000" dirty="0" smtClean="0">
                <a:solidFill>
                  <a:srgbClr val="FFFFFF"/>
                </a:solidFill>
              </a:rPr>
              <a:t>.”       </a:t>
            </a:r>
            <a:r>
              <a:rPr sz="5000" dirty="0">
                <a:solidFill>
                  <a:srgbClr val="FFFFFF"/>
                </a:solidFill>
              </a:rPr>
              <a:t>(Daniel 2: 32, 33)</a:t>
            </a:r>
          </a:p>
        </p:txBody>
      </p:sp>
      <p:pic>
        <p:nvPicPr>
          <p:cNvPr id="116" name="droppedImage.pdf"/>
          <p:cNvPicPr/>
          <p:nvPr/>
        </p:nvPicPr>
        <p:blipFill>
          <a:blip r:embed="rId2">
            <a:extLst/>
          </a:blip>
          <a:srcRect b="2628"/>
          <a:stretch>
            <a:fillRect/>
          </a:stretch>
        </p:blipFill>
        <p:spPr>
          <a:xfrm>
            <a:off x="172259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1" build="p" bldLvl="5" animBg="1" advAuto="0"/>
      <p:bldP spid="116" grpId="2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19" name="Shape 119"/>
          <p:cNvSpPr>
            <a:spLocks noGrp="1"/>
          </p:cNvSpPr>
          <p:nvPr>
            <p:ph type="body" idx="1"/>
          </p:nvPr>
        </p:nvSpPr>
        <p:spPr>
          <a:xfrm>
            <a:off x="1092200" y="2546374"/>
            <a:ext cx="11180366" cy="4088479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Všimnite si paralely medzi dvoma proroctvami z Daniela 2. kapitoly a Daniela 7. kapitoly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0" name="Shape 120"/>
          <p:cNvSpPr/>
          <p:nvPr/>
        </p:nvSpPr>
        <p:spPr>
          <a:xfrm flipH="1">
            <a:off x="113474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21" name="Shape 121"/>
          <p:cNvSpPr/>
          <p:nvPr/>
        </p:nvSpPr>
        <p:spPr>
          <a:xfrm flipH="1">
            <a:off x="113474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22" name="Shape 122"/>
          <p:cNvSpPr/>
          <p:nvPr/>
        </p:nvSpPr>
        <p:spPr>
          <a:xfrm flipH="1">
            <a:off x="113474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23" name="Shape 123"/>
          <p:cNvSpPr/>
          <p:nvPr/>
        </p:nvSpPr>
        <p:spPr>
          <a:xfrm flipH="1">
            <a:off x="113474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24" name="Shape 124"/>
          <p:cNvSpPr/>
          <p:nvPr/>
        </p:nvSpPr>
        <p:spPr>
          <a:xfrm flipH="1">
            <a:off x="113474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125" name="Picture 124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797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26" name="Picture 125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727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27" name="Picture 126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1304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28" name="Picture 127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108445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29" name="Picture 128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0796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30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72259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" presetClass="entr" presetSubtype="2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00"/>
                            </p:stCondLst>
                            <p:childTnLst>
                              <p:par>
                                <p:cTn id="30" presetID="23" presetClass="entr" presetSubtype="32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00"/>
                            </p:stCondLst>
                            <p:childTnLst>
                              <p:par>
                                <p:cTn id="35" presetID="2" presetClass="entr" presetSubtype="2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23" presetClass="entr" presetSubtype="32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00"/>
                            </p:stCondLst>
                            <p:childTnLst>
                              <p:par>
                                <p:cTn id="45" presetID="2" presetClass="entr" presetSubtype="2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700"/>
                            </p:stCondLst>
                            <p:childTnLst>
                              <p:par>
                                <p:cTn id="50" presetID="23" presetClass="entr" presetSubtype="32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8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3" animBg="1" advAuto="0"/>
      <p:bldP spid="121" grpId="5" animBg="1" advAuto="0"/>
      <p:bldP spid="122" grpId="7" animBg="1" advAuto="0"/>
      <p:bldP spid="123" grpId="9" animBg="1" advAuto="0"/>
      <p:bldP spid="124" grpId="1" animBg="1" advAuto="0"/>
      <p:bldP spid="125" grpId="4" animBg="1" advAuto="0"/>
      <p:bldP spid="126" grpId="6" animBg="1" advAuto="0"/>
      <p:bldP spid="127" grpId="8" animBg="1" advAuto="0"/>
      <p:bldP spid="128" grpId="10" animBg="1" advAuto="0"/>
      <p:bldP spid="129" grpId="2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prvé zviera: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33" name="Shape 133"/>
          <p:cNvSpPr>
            <a:spLocks noGrp="1"/>
          </p:cNvSpPr>
          <p:nvPr>
            <p:ph type="body" idx="1"/>
          </p:nvPr>
        </p:nvSpPr>
        <p:spPr>
          <a:xfrm>
            <a:off x="1117600" y="2952774"/>
            <a:ext cx="11180366" cy="408847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defTabSz="767715">
              <a:spcBef>
                <a:spcPts val="5400"/>
              </a:spcBef>
              <a:buSzTx/>
              <a:buNone/>
              <a:defRPr sz="465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Prvé bolo </a:t>
            </a:r>
            <a:r>
              <a:rPr lang="sk-SK" sz="4800" dirty="0" smtClean="0">
                <a:solidFill>
                  <a:schemeClr val="tx1"/>
                </a:solidFill>
              </a:rPr>
              <a:t>ako </a:t>
            </a:r>
            <a:r>
              <a:rPr lang="sk-SK" sz="4800" dirty="0">
                <a:solidFill>
                  <a:schemeClr val="tx1"/>
                </a:solidFill>
              </a:rPr>
              <a:t>lev a malo </a:t>
            </a:r>
            <a:r>
              <a:rPr lang="sk-SK" sz="4800" dirty="0" smtClean="0">
                <a:solidFill>
                  <a:schemeClr val="tx1"/>
                </a:solidFill>
              </a:rPr>
              <a:t>krídla </a:t>
            </a:r>
            <a:r>
              <a:rPr lang="sk-SK" sz="4800" dirty="0">
                <a:solidFill>
                  <a:schemeClr val="tx1"/>
                </a:solidFill>
              </a:rPr>
              <a:t>orla. Hľadel som, až mu </a:t>
            </a:r>
            <a:r>
              <a:rPr lang="sk-SK" sz="4800" dirty="0" smtClean="0">
                <a:solidFill>
                  <a:schemeClr val="tx1"/>
                </a:solidFill>
              </a:rPr>
              <a:t>boli krídla </a:t>
            </a:r>
            <a:r>
              <a:rPr lang="sk-SK" sz="4800" dirty="0">
                <a:solidFill>
                  <a:schemeClr val="tx1"/>
                </a:solidFill>
              </a:rPr>
              <a:t>vytrhané, a bolo pozdvihnuté od zeme a postavené na dve nohy </a:t>
            </a:r>
            <a:r>
              <a:rPr lang="sk-SK" sz="4800" dirty="0" smtClean="0">
                <a:solidFill>
                  <a:schemeClr val="tx1"/>
                </a:solidFill>
              </a:rPr>
              <a:t>ako </a:t>
            </a:r>
            <a:r>
              <a:rPr lang="sk-SK" sz="4800" dirty="0">
                <a:solidFill>
                  <a:schemeClr val="tx1"/>
                </a:solidFill>
              </a:rPr>
              <a:t>človek, a bolo mu dané srdce človeka</a:t>
            </a:r>
            <a:r>
              <a:rPr sz="4800" dirty="0" smtClean="0">
                <a:solidFill>
                  <a:schemeClr val="tx1"/>
                </a:solidFill>
              </a:rPr>
              <a:t>.”</a:t>
            </a:r>
            <a:endParaRPr sz="4800" dirty="0">
              <a:solidFill>
                <a:schemeClr val="tx1"/>
              </a:solidFill>
            </a:endParaRPr>
          </a:p>
        </p:txBody>
      </p:sp>
      <p:pic>
        <p:nvPicPr>
          <p:cNvPr id="134" name="Picture 13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121022" y="2316224"/>
            <a:ext cx="10427507" cy="10912352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sp>
        <p:nvSpPr>
          <p:cNvPr id="135" name="Shape 135"/>
          <p:cNvSpPr/>
          <p:nvPr/>
        </p:nvSpPr>
        <p:spPr>
          <a:xfrm>
            <a:off x="1026765" y="7480300"/>
            <a:ext cx="4961285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4</a:t>
            </a:r>
          </a:p>
        </p:txBody>
      </p:sp>
      <p:pic>
        <p:nvPicPr>
          <p:cNvPr id="136" name="Picture 135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408676" y="626291"/>
            <a:ext cx="6767498" cy="5136290"/>
          </a:xfrm>
          <a:prstGeom prst="rect">
            <a:avLst/>
          </a:prstGeom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37" name="Picture 136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287366" y="8093119"/>
            <a:ext cx="6636720" cy="5110890"/>
          </a:xfrm>
          <a:prstGeom prst="rect">
            <a:avLst/>
          </a:prstGeom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38" name="Picture 137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7220977" y="1781957"/>
            <a:ext cx="6769326" cy="5136290"/>
          </a:xfrm>
          <a:prstGeom prst="rect">
            <a:avLst/>
          </a:prstGeom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39" name="Picture 138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2474065" y="6378619"/>
            <a:ext cx="6636720" cy="5136290"/>
          </a:xfrm>
          <a:prstGeom prst="rect">
            <a:avLst/>
          </a:prstGeom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</p:pic>
      <p:sp>
        <p:nvSpPr>
          <p:cNvPr id="140" name="Shape 140"/>
          <p:cNvSpPr/>
          <p:nvPr/>
        </p:nvSpPr>
        <p:spPr>
          <a:xfrm>
            <a:off x="114935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babylon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41" name="Shape 141"/>
          <p:cNvSpPr/>
          <p:nvPr/>
        </p:nvSpPr>
        <p:spPr>
          <a:xfrm>
            <a:off x="1255365" y="1836579"/>
            <a:ext cx="4961285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1000" fill="hold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9" presetClass="exit" presetSubtype="2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(left)">
                                      <p:cBhvr>
                                        <p:cTn id="26" dur="2500" fill="hold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00"/>
                            </p:stCondLst>
                            <p:childTnLst>
                              <p:par>
                                <p:cTn id="29" presetID="23" presetClass="entr" presetSubtype="32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200"/>
                            </p:stCondLst>
                            <p:childTnLst>
                              <p:par>
                                <p:cTn id="34" presetID="9" presetClass="entr" presetSubtype="0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6" animBg="1" advAuto="0"/>
      <p:bldP spid="134" grpId="1" animBg="1" advAuto="0"/>
      <p:bldP spid="136" grpId="2" animBg="1" advAuto="0"/>
      <p:bldP spid="137" grpId="5" animBg="1" advAuto="0"/>
      <p:bldP spid="138" grpId="3" animBg="1" advAuto="0"/>
      <p:bldP spid="139" grpId="4" animBg="1" advAuto="0"/>
      <p:bldP spid="140" grpId="7" animBg="1" advAuto="0"/>
      <p:bldP spid="141" grpId="8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 flipH="1">
            <a:off x="51752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4" name="Shape 144"/>
          <p:cNvSpPr/>
          <p:nvPr/>
        </p:nvSpPr>
        <p:spPr>
          <a:xfrm flipH="1">
            <a:off x="51752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5" name="Shape 145"/>
          <p:cNvSpPr/>
          <p:nvPr/>
        </p:nvSpPr>
        <p:spPr>
          <a:xfrm flipH="1">
            <a:off x="51752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6" name="Shape 146"/>
          <p:cNvSpPr/>
          <p:nvPr/>
        </p:nvSpPr>
        <p:spPr>
          <a:xfrm flipH="1">
            <a:off x="51752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7" name="Shape 147"/>
          <p:cNvSpPr/>
          <p:nvPr/>
        </p:nvSpPr>
        <p:spPr>
          <a:xfrm flipH="1">
            <a:off x="51752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148" name="Picture 14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75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49" name="Picture 148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005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50" name="Picture 149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582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51" name="Picture 150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46723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52" name="Picture 151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074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53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10537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xfrm>
            <a:off x="16063217" y="1919021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BABYLON - </a:t>
            </a: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1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/>
          <p:nvPr/>
        </p:nvSpPr>
        <p:spPr>
          <a:xfrm>
            <a:off x="123825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perzská ríša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156" name="Picture 155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329992" y="283442"/>
            <a:ext cx="14069621" cy="11778280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sp>
        <p:nvSpPr>
          <p:cNvPr id="157" name="Shape 1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Druhé zviera: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58" name="Shape 158"/>
          <p:cNvSpPr>
            <a:spLocks noGrp="1"/>
          </p:cNvSpPr>
          <p:nvPr>
            <p:ph type="body" idx="1"/>
          </p:nvPr>
        </p:nvSpPr>
        <p:spPr>
          <a:xfrm>
            <a:off x="1117600" y="2952774"/>
            <a:ext cx="11180366" cy="40884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hľa, iné, druhé zviera sa zjavilo, podobné medveďovi, a bolo postavené po jednej strane, a malo tri rebrá vo svojej tlame, medzi svojimi zubami, a takto mu povedali: Vstaň a nažer sa hojne mäsa!</a:t>
            </a:r>
            <a:r>
              <a:rPr sz="4800" dirty="0" smtClean="0">
                <a:solidFill>
                  <a:schemeClr val="tx1"/>
                </a:solidFill>
              </a:rPr>
              <a:t>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59" name="Shape 159"/>
          <p:cNvSpPr/>
          <p:nvPr/>
        </p:nvSpPr>
        <p:spPr>
          <a:xfrm>
            <a:off x="1026765" y="7480300"/>
            <a:ext cx="4961285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5</a:t>
            </a:r>
          </a:p>
        </p:txBody>
      </p:sp>
      <p:sp>
        <p:nvSpPr>
          <p:cNvPr id="161" name="Shape 161"/>
          <p:cNvSpPr/>
          <p:nvPr/>
        </p:nvSpPr>
        <p:spPr>
          <a:xfrm>
            <a:off x="1255365" y="1836579"/>
            <a:ext cx="5392019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539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331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(left)">
                                      <p:cBhvr>
                                        <p:cTn id="6" dur="2500" fill="hold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2" animBg="1" advAuto="0"/>
      <p:bldP spid="157" grpId="1" animBg="1" advAuto="0"/>
      <p:bldP spid="161" grpId="3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/>
          <p:nvPr/>
        </p:nvSpPr>
        <p:spPr>
          <a:xfrm flipH="1">
            <a:off x="51752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4" name="Shape 164"/>
          <p:cNvSpPr/>
          <p:nvPr/>
        </p:nvSpPr>
        <p:spPr>
          <a:xfrm flipH="1">
            <a:off x="51752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5" name="Shape 165"/>
          <p:cNvSpPr/>
          <p:nvPr/>
        </p:nvSpPr>
        <p:spPr>
          <a:xfrm flipH="1">
            <a:off x="51752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6" name="Shape 166"/>
          <p:cNvSpPr/>
          <p:nvPr/>
        </p:nvSpPr>
        <p:spPr>
          <a:xfrm flipH="1">
            <a:off x="51752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7" name="Shape 167"/>
          <p:cNvSpPr/>
          <p:nvPr/>
        </p:nvSpPr>
        <p:spPr>
          <a:xfrm flipH="1">
            <a:off x="51752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168" name="Picture 16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75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69" name="Picture 168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005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70" name="Picture 169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582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71" name="Picture 170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46723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72" name="Picture 171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074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73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10537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174" name="Shape 174"/>
          <p:cNvSpPr>
            <a:spLocks noGrp="1"/>
          </p:cNvSpPr>
          <p:nvPr>
            <p:ph type="body" idx="1"/>
          </p:nvPr>
        </p:nvSpPr>
        <p:spPr>
          <a:xfrm>
            <a:off x="16063217" y="1919021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BABYLON - </a:t>
            </a: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175" name="Shape 175"/>
          <p:cNvSpPr/>
          <p:nvPr/>
        </p:nvSpPr>
        <p:spPr>
          <a:xfrm>
            <a:off x="15826531" y="4147884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51205">
              <a:defRPr sz="2912" cap="all" spc="465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12" cap="all" spc="465" dirty="0" smtClean="0">
                <a:solidFill>
                  <a:srgbClr val="FFFFFF"/>
                </a:solidFill>
              </a:rPr>
              <a:t>perzia </a:t>
            </a:r>
            <a:r>
              <a:rPr sz="2912" cap="all" spc="465" dirty="0" smtClean="0">
                <a:solidFill>
                  <a:srgbClr val="FFFFFF"/>
                </a:solidFill>
              </a:rPr>
              <a:t>- 539-331</a:t>
            </a:r>
            <a:r>
              <a:rPr lang="sk-SK" sz="2912" cap="all" spc="465" dirty="0" smtClean="0">
                <a:solidFill>
                  <a:srgbClr val="FFFFFF"/>
                </a:solidFill>
              </a:rPr>
              <a:t> pred kristom</a:t>
            </a:r>
            <a:endParaRPr sz="2912" cap="all" spc="465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" grpId="1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/>
          <p:nvPr/>
        </p:nvSpPr>
        <p:spPr>
          <a:xfrm>
            <a:off x="123825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grécko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177" name="Picture 176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94490" y="-2009121"/>
            <a:ext cx="14934432" cy="1503445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sp>
        <p:nvSpPr>
          <p:cNvPr id="178" name="Shape 17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tretie zviera: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79" name="Shape 179"/>
          <p:cNvSpPr>
            <a:spLocks noGrp="1"/>
          </p:cNvSpPr>
          <p:nvPr>
            <p:ph type="body" idx="1"/>
          </p:nvPr>
        </p:nvSpPr>
        <p:spPr>
          <a:xfrm>
            <a:off x="1117600" y="2952774"/>
            <a:ext cx="11180366" cy="40884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Potom </a:t>
            </a:r>
            <a:r>
              <a:rPr lang="sk-SK" sz="5400" dirty="0">
                <a:solidFill>
                  <a:schemeClr val="tx1"/>
                </a:solidFill>
              </a:rPr>
              <a:t>som videl a hľa, zase iné zviera čo do podoby jako leopard, ktoré malo štyri vtáčie </a:t>
            </a:r>
            <a:r>
              <a:rPr lang="sk-SK" sz="5400" dirty="0" smtClean="0">
                <a:solidFill>
                  <a:schemeClr val="tx1"/>
                </a:solidFill>
              </a:rPr>
              <a:t>krídla </a:t>
            </a:r>
            <a:r>
              <a:rPr lang="sk-SK" sz="5400" dirty="0">
                <a:solidFill>
                  <a:schemeClr val="tx1"/>
                </a:solidFill>
              </a:rPr>
              <a:t>na svojom chrbte, a štyri hlavy malo zviera, a bolo mu dané panstvo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180" name="Shape 180"/>
          <p:cNvSpPr/>
          <p:nvPr/>
        </p:nvSpPr>
        <p:spPr>
          <a:xfrm>
            <a:off x="1026765" y="7480300"/>
            <a:ext cx="4961285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6</a:t>
            </a:r>
          </a:p>
        </p:txBody>
      </p:sp>
      <p:sp>
        <p:nvSpPr>
          <p:cNvPr id="182" name="Shape 182"/>
          <p:cNvSpPr/>
          <p:nvPr/>
        </p:nvSpPr>
        <p:spPr>
          <a:xfrm>
            <a:off x="1255365" y="1836579"/>
            <a:ext cx="546402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331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(left)">
                                      <p:cBhvr>
                                        <p:cTn id="6" dur="2500" fill="hold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" grpId="2" animBg="1" advAuto="0"/>
      <p:bldP spid="178" grpId="1" animBg="1" advAuto="0"/>
      <p:bldP spid="182" grpId="3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/>
          <p:nvPr/>
        </p:nvSpPr>
        <p:spPr>
          <a:xfrm flipH="1">
            <a:off x="51752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5" name="Shape 185"/>
          <p:cNvSpPr/>
          <p:nvPr/>
        </p:nvSpPr>
        <p:spPr>
          <a:xfrm flipH="1">
            <a:off x="51752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6" name="Shape 186"/>
          <p:cNvSpPr/>
          <p:nvPr/>
        </p:nvSpPr>
        <p:spPr>
          <a:xfrm flipH="1">
            <a:off x="51752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7" name="Shape 187"/>
          <p:cNvSpPr/>
          <p:nvPr/>
        </p:nvSpPr>
        <p:spPr>
          <a:xfrm flipH="1">
            <a:off x="51752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8" name="Shape 188"/>
          <p:cNvSpPr/>
          <p:nvPr/>
        </p:nvSpPr>
        <p:spPr>
          <a:xfrm flipH="1">
            <a:off x="51752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189" name="Picture 188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75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90" name="Picture 189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005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191" name="Picture 190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582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92" name="Picture 191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46723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193" name="Picture 192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074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194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10537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195" name="Shape 195"/>
          <p:cNvSpPr>
            <a:spLocks noGrp="1"/>
          </p:cNvSpPr>
          <p:nvPr>
            <p:ph type="body" idx="1"/>
          </p:nvPr>
        </p:nvSpPr>
        <p:spPr>
          <a:xfrm>
            <a:off x="16063217" y="1919021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BABYLON - </a:t>
            </a: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15826531" y="4147884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51205">
              <a:defRPr sz="2912" cap="all" spc="465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12" cap="all" spc="465" dirty="0" smtClean="0">
                <a:solidFill>
                  <a:srgbClr val="FFFFFF"/>
                </a:solidFill>
              </a:rPr>
              <a:t>perzia</a:t>
            </a:r>
            <a:r>
              <a:rPr sz="2912" cap="all" spc="465" dirty="0" smtClean="0">
                <a:solidFill>
                  <a:srgbClr val="FFFFFF"/>
                </a:solidFill>
              </a:rPr>
              <a:t> </a:t>
            </a:r>
            <a:r>
              <a:rPr sz="2912" cap="all" spc="465" dirty="0">
                <a:solidFill>
                  <a:srgbClr val="FFFFFF"/>
                </a:solidFill>
              </a:rPr>
              <a:t>- </a:t>
            </a:r>
            <a:r>
              <a:rPr sz="2912" cap="all" spc="465" dirty="0" smtClean="0">
                <a:solidFill>
                  <a:srgbClr val="FFFFFF"/>
                </a:solidFill>
              </a:rPr>
              <a:t>539-331</a:t>
            </a:r>
            <a:r>
              <a:rPr lang="sk-SK" sz="2912" cap="all" spc="465" dirty="0" smtClean="0">
                <a:solidFill>
                  <a:srgbClr val="FFFFFF"/>
                </a:solidFill>
              </a:rPr>
              <a:t> pred kristom</a:t>
            </a:r>
            <a:endParaRPr sz="2912" cap="all" spc="465" dirty="0">
              <a:solidFill>
                <a:srgbClr val="FFFFFF"/>
              </a:solidFill>
            </a:endParaRPr>
          </a:p>
        </p:txBody>
      </p:sp>
      <p:sp>
        <p:nvSpPr>
          <p:cNvPr id="197" name="Shape 197"/>
          <p:cNvSpPr/>
          <p:nvPr/>
        </p:nvSpPr>
        <p:spPr>
          <a:xfrm>
            <a:off x="15826531" y="6368802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grécko </a:t>
            </a:r>
            <a:r>
              <a:rPr sz="3200" cap="all" spc="512" dirty="0" smtClean="0">
                <a:solidFill>
                  <a:srgbClr val="FFFFFF"/>
                </a:solidFill>
              </a:rPr>
              <a:t>- 331-168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5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1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/>
          <p:nvPr/>
        </p:nvSpPr>
        <p:spPr>
          <a:xfrm>
            <a:off x="123825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rím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199" name="Picture 198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595785" y="-1564468"/>
            <a:ext cx="13106362" cy="14542580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sp>
        <p:nvSpPr>
          <p:cNvPr id="200" name="Shape 20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štvrté zviera: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01" name="Shape 201"/>
          <p:cNvSpPr>
            <a:spLocks noGrp="1"/>
          </p:cNvSpPr>
          <p:nvPr>
            <p:ph type="body" idx="1"/>
          </p:nvPr>
        </p:nvSpPr>
        <p:spPr>
          <a:xfrm>
            <a:off x="1117600" y="3238526"/>
            <a:ext cx="11431590" cy="583405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defTabSz="668655">
              <a:spcBef>
                <a:spcPts val="4700"/>
              </a:spcBef>
              <a:buSzTx/>
              <a:buNone/>
              <a:defRPr sz="405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chemeClr val="tx1"/>
                </a:solidFill>
              </a:rPr>
              <a:t>“</a:t>
            </a:r>
            <a:r>
              <a:rPr lang="sk-SK" sz="5000" dirty="0">
                <a:solidFill>
                  <a:schemeClr val="tx1"/>
                </a:solidFill>
              </a:rPr>
              <a:t>Potom som videl v nočných videniach a hľa, i štvrté zviera vystúpilo, strašné a hrozné a veľmi silné, ktoré malo veľké železné zuby; žralo a krúšilo a ostatok šliapalo svojimi nohami a to bolo rozdielne od všetkých zvierat, ktoré sa </a:t>
            </a:r>
            <a:r>
              <a:rPr lang="sk-SK" sz="5000" dirty="0" smtClean="0">
                <a:solidFill>
                  <a:schemeClr val="tx1"/>
                </a:solidFill>
              </a:rPr>
              <a:t>boli zjavili </a:t>
            </a:r>
            <a:r>
              <a:rPr lang="sk-SK" sz="5000" dirty="0">
                <a:solidFill>
                  <a:schemeClr val="tx1"/>
                </a:solidFill>
              </a:rPr>
              <a:t>pred ním, a malo desať rohov</a:t>
            </a:r>
            <a:r>
              <a:rPr sz="5000" dirty="0" smtClean="0">
                <a:solidFill>
                  <a:schemeClr val="tx1"/>
                </a:solidFill>
              </a:rPr>
              <a:t>.”</a:t>
            </a:r>
            <a:endParaRPr sz="5000" dirty="0">
              <a:solidFill>
                <a:schemeClr val="tx1"/>
              </a:solidFill>
            </a:endParaRPr>
          </a:p>
        </p:txBody>
      </p:sp>
      <p:sp>
        <p:nvSpPr>
          <p:cNvPr id="202" name="Shape 202"/>
          <p:cNvSpPr/>
          <p:nvPr/>
        </p:nvSpPr>
        <p:spPr>
          <a:xfrm>
            <a:off x="1119110" y="9786958"/>
            <a:ext cx="4961285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7</a:t>
            </a:r>
          </a:p>
        </p:txBody>
      </p:sp>
      <p:sp>
        <p:nvSpPr>
          <p:cNvPr id="204" name="Shape 204"/>
          <p:cNvSpPr/>
          <p:nvPr/>
        </p:nvSpPr>
        <p:spPr>
          <a:xfrm>
            <a:off x="1255365" y="1590358"/>
            <a:ext cx="4961285" cy="984885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476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po kr.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(left)">
                                      <p:cBhvr>
                                        <p:cTn id="6" dur="2500" fill="hold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" grpId="2" animBg="1" advAuto="0"/>
      <p:bldP spid="200" grpId="1" animBg="1" advAuto="0"/>
      <p:bldP spid="204" grpId="3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/>
          <p:nvPr/>
        </p:nvSpPr>
        <p:spPr>
          <a:xfrm flipH="1">
            <a:off x="51752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07" name="Shape 207"/>
          <p:cNvSpPr/>
          <p:nvPr/>
        </p:nvSpPr>
        <p:spPr>
          <a:xfrm flipH="1">
            <a:off x="51752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08" name="Shape 208"/>
          <p:cNvSpPr/>
          <p:nvPr/>
        </p:nvSpPr>
        <p:spPr>
          <a:xfrm flipH="1">
            <a:off x="51752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09" name="Shape 209"/>
          <p:cNvSpPr/>
          <p:nvPr/>
        </p:nvSpPr>
        <p:spPr>
          <a:xfrm flipH="1">
            <a:off x="51752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10" name="Shape 210"/>
          <p:cNvSpPr/>
          <p:nvPr/>
        </p:nvSpPr>
        <p:spPr>
          <a:xfrm flipH="1">
            <a:off x="51752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211" name="Picture 210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75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12" name="Picture 21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005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13" name="Picture 212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582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14" name="Picture 213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46723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15" name="Picture 214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074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216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10537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217" name="Shape 217"/>
          <p:cNvSpPr>
            <a:spLocks noGrp="1"/>
          </p:cNvSpPr>
          <p:nvPr>
            <p:ph type="body" idx="1"/>
          </p:nvPr>
        </p:nvSpPr>
        <p:spPr>
          <a:xfrm>
            <a:off x="16063217" y="1919021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BABYLON - </a:t>
            </a: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218" name="Shape 218"/>
          <p:cNvSpPr/>
          <p:nvPr/>
        </p:nvSpPr>
        <p:spPr>
          <a:xfrm>
            <a:off x="15826531" y="4147884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51205">
              <a:defRPr sz="2912" cap="all" spc="465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12" cap="all" spc="465" dirty="0" smtClean="0">
                <a:solidFill>
                  <a:srgbClr val="FFFFFF"/>
                </a:solidFill>
              </a:rPr>
              <a:t>perzia</a:t>
            </a:r>
            <a:r>
              <a:rPr sz="2912" cap="all" spc="465" dirty="0" smtClean="0">
                <a:solidFill>
                  <a:srgbClr val="FFFFFF"/>
                </a:solidFill>
              </a:rPr>
              <a:t> </a:t>
            </a:r>
            <a:r>
              <a:rPr sz="2912" cap="all" spc="465" dirty="0">
                <a:solidFill>
                  <a:srgbClr val="FFFFFF"/>
                </a:solidFill>
              </a:rPr>
              <a:t>- </a:t>
            </a:r>
            <a:r>
              <a:rPr sz="2912" cap="all" spc="465" dirty="0" smtClean="0">
                <a:solidFill>
                  <a:srgbClr val="FFFFFF"/>
                </a:solidFill>
              </a:rPr>
              <a:t>539-331</a:t>
            </a:r>
            <a:r>
              <a:rPr lang="sk-SK" sz="2912" cap="all" spc="465" dirty="0" smtClean="0">
                <a:solidFill>
                  <a:srgbClr val="FFFFFF"/>
                </a:solidFill>
              </a:rPr>
              <a:t> pred kristom</a:t>
            </a:r>
            <a:endParaRPr sz="2912" cap="all" spc="465" dirty="0">
              <a:solidFill>
                <a:srgbClr val="FFFFFF"/>
              </a:solidFill>
            </a:endParaRPr>
          </a:p>
        </p:txBody>
      </p:sp>
      <p:sp>
        <p:nvSpPr>
          <p:cNvPr id="219" name="Shape 219"/>
          <p:cNvSpPr/>
          <p:nvPr/>
        </p:nvSpPr>
        <p:spPr>
          <a:xfrm>
            <a:off x="15826531" y="6368802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grécko </a:t>
            </a:r>
            <a:r>
              <a:rPr sz="3200" cap="all" spc="512" dirty="0" smtClean="0">
                <a:solidFill>
                  <a:srgbClr val="FFFFFF"/>
                </a:solidFill>
              </a:rPr>
              <a:t>- 331-168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220" name="Shape 220"/>
          <p:cNvSpPr/>
          <p:nvPr/>
        </p:nvSpPr>
        <p:spPr>
          <a:xfrm>
            <a:off x="15826531" y="8589719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rím –</a:t>
            </a:r>
            <a:r>
              <a:rPr sz="3200" cap="all" spc="512" dirty="0" smtClean="0">
                <a:solidFill>
                  <a:srgbClr val="FFFFFF"/>
                </a:solidFill>
              </a:rPr>
              <a:t> 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476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po kr.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5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/>
        </p:nvSpPr>
        <p:spPr>
          <a:xfrm>
            <a:off x="123825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rozdelené národy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222" name="Picture 22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rot="21561793">
            <a:off x="10109966" y="-1093314"/>
            <a:ext cx="14954792" cy="13143394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sp>
        <p:nvSpPr>
          <p:cNvPr id="223" name="Shape 22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desať rohov: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24" name="Shape 224"/>
          <p:cNvSpPr>
            <a:spLocks noGrp="1"/>
          </p:cNvSpPr>
          <p:nvPr>
            <p:ph type="body" idx="1"/>
          </p:nvPr>
        </p:nvSpPr>
        <p:spPr>
          <a:xfrm>
            <a:off x="1117600" y="2952774"/>
            <a:ext cx="9513491" cy="444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desať rohov znamená, že z toho kráľovstva povstane desať kráľov</a:t>
            </a:r>
            <a:r>
              <a:rPr sz="4800" dirty="0" smtClean="0">
                <a:solidFill>
                  <a:schemeClr val="tx1"/>
                </a:solidFill>
              </a:rPr>
              <a:t>…”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225" name="Shape 225"/>
          <p:cNvSpPr/>
          <p:nvPr/>
        </p:nvSpPr>
        <p:spPr>
          <a:xfrm>
            <a:off x="937865" y="6565900"/>
            <a:ext cx="4961285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24</a:t>
            </a:r>
          </a:p>
        </p:txBody>
      </p:sp>
      <p:sp>
        <p:nvSpPr>
          <p:cNvPr id="227" name="Shape 227"/>
          <p:cNvSpPr/>
          <p:nvPr/>
        </p:nvSpPr>
        <p:spPr>
          <a:xfrm>
            <a:off x="1255365" y="1836579"/>
            <a:ext cx="7840291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476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po kr.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koniec času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grpSp>
        <p:nvGrpSpPr>
          <p:cNvPr id="251" name="Group 251"/>
          <p:cNvGrpSpPr/>
          <p:nvPr/>
        </p:nvGrpSpPr>
        <p:grpSpPr>
          <a:xfrm>
            <a:off x="11041582" y="2261125"/>
            <a:ext cx="12797936" cy="9193751"/>
            <a:chOff x="-203200" y="-203200"/>
            <a:chExt cx="12797935" cy="9193749"/>
          </a:xfrm>
        </p:grpSpPr>
        <p:pic>
          <p:nvPicPr>
            <p:cNvPr id="228" name="Picture 227"/>
            <p:cNvPicPr/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203200" y="-203200"/>
              <a:ext cx="12797935" cy="9193749"/>
            </a:xfrm>
            <a:prstGeom prst="rect">
              <a:avLst/>
            </a:prstGeom>
            <a:effectLst>
              <a:reflection stA="50000" endPos="40000" dir="5400000" sy="-100000" algn="bl" rotWithShape="0"/>
            </a:effectLst>
          </p:spPr>
        </p:pic>
        <p:grpSp>
          <p:nvGrpSpPr>
            <p:cNvPr id="250" name="Group 250"/>
            <p:cNvGrpSpPr/>
            <p:nvPr/>
          </p:nvGrpSpPr>
          <p:grpSpPr>
            <a:xfrm>
              <a:off x="8316202" y="210935"/>
              <a:ext cx="3936271" cy="5908204"/>
              <a:chOff x="0" y="0"/>
              <a:chExt cx="3936270" cy="5908203"/>
            </a:xfrm>
          </p:grpSpPr>
          <p:sp>
            <p:nvSpPr>
              <p:cNvPr id="229" name="Shape 229"/>
              <p:cNvSpPr/>
              <p:nvPr/>
            </p:nvSpPr>
            <p:spPr>
              <a:xfrm>
                <a:off x="0" y="0"/>
                <a:ext cx="3840332" cy="5908203"/>
              </a:xfrm>
              <a:prstGeom prst="roundRect">
                <a:avLst>
                  <a:gd name="adj" fmla="val 5245"/>
                </a:avLst>
              </a:prstGeom>
              <a:gradFill flip="none"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D6D6D6">
                      <a:alpha val="70000"/>
                    </a:srgbClr>
                  </a:gs>
                </a:gsLst>
                <a:lin ang="5400000" scaled="0"/>
              </a:gradFill>
              <a:ln w="63500" cap="flat">
                <a:noFill/>
                <a:miter lim="400000"/>
              </a:ln>
              <a:effectLst>
                <a:outerShdw blurRad="76200" dir="258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0" name="Shape 230"/>
              <p:cNvSpPr/>
              <p:nvPr/>
            </p:nvSpPr>
            <p:spPr>
              <a:xfrm>
                <a:off x="295410" y="328979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F78A3F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1" name="Shape 231"/>
              <p:cNvSpPr/>
              <p:nvPr/>
            </p:nvSpPr>
            <p:spPr>
              <a:xfrm>
                <a:off x="295410" y="866088"/>
                <a:ext cx="375977" cy="375978"/>
              </a:xfrm>
              <a:prstGeom prst="roundRect">
                <a:avLst>
                  <a:gd name="adj" fmla="val 8022"/>
                </a:avLst>
              </a:prstGeom>
              <a:solidFill>
                <a:srgbClr val="00A75D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2" name="Shape 232"/>
              <p:cNvSpPr/>
              <p:nvPr/>
            </p:nvSpPr>
            <p:spPr>
              <a:xfrm>
                <a:off x="295410" y="1403197"/>
                <a:ext cx="375977" cy="375978"/>
              </a:xfrm>
              <a:prstGeom prst="roundRect">
                <a:avLst>
                  <a:gd name="adj" fmla="val 8022"/>
                </a:avLst>
              </a:prstGeom>
              <a:solidFill>
                <a:srgbClr val="BF212C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3" name="Shape 233"/>
              <p:cNvSpPr/>
              <p:nvPr/>
            </p:nvSpPr>
            <p:spPr>
              <a:xfrm>
                <a:off x="295410" y="1940307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2D575D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4" name="Shape 234"/>
              <p:cNvSpPr/>
              <p:nvPr/>
            </p:nvSpPr>
            <p:spPr>
              <a:xfrm>
                <a:off x="295410" y="2477416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C03991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5" name="Shape 235"/>
              <p:cNvSpPr/>
              <p:nvPr/>
            </p:nvSpPr>
            <p:spPr>
              <a:xfrm>
                <a:off x="295410" y="3014525"/>
                <a:ext cx="375977" cy="375978"/>
              </a:xfrm>
              <a:prstGeom prst="roundRect">
                <a:avLst>
                  <a:gd name="adj" fmla="val 8022"/>
                </a:avLst>
              </a:prstGeom>
              <a:solidFill>
                <a:srgbClr val="EEBC45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6" name="Shape 236"/>
              <p:cNvSpPr/>
              <p:nvPr/>
            </p:nvSpPr>
            <p:spPr>
              <a:xfrm>
                <a:off x="295410" y="3551635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00AEAA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7" name="Shape 237"/>
              <p:cNvSpPr/>
              <p:nvPr/>
            </p:nvSpPr>
            <p:spPr>
              <a:xfrm>
                <a:off x="295410" y="4088744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7F2D3F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8" name="Shape 238"/>
              <p:cNvSpPr/>
              <p:nvPr/>
            </p:nvSpPr>
            <p:spPr>
              <a:xfrm>
                <a:off x="295410" y="5136107"/>
                <a:ext cx="375977" cy="375977"/>
              </a:xfrm>
              <a:prstGeom prst="roundRect">
                <a:avLst>
                  <a:gd name="adj" fmla="val 8022"/>
                </a:avLst>
              </a:prstGeom>
              <a:solidFill>
                <a:srgbClr val="A58244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39" name="Shape 239"/>
              <p:cNvSpPr/>
              <p:nvPr/>
            </p:nvSpPr>
            <p:spPr>
              <a:xfrm>
                <a:off x="964981" y="281982"/>
                <a:ext cx="2971289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anglo-sasi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0" name="Shape 240"/>
              <p:cNvSpPr/>
              <p:nvPr/>
            </p:nvSpPr>
            <p:spPr>
              <a:xfrm>
                <a:off x="964981" y="819091"/>
                <a:ext cx="1358672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frankovia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1" name="Shape 241"/>
              <p:cNvSpPr/>
              <p:nvPr/>
            </p:nvSpPr>
            <p:spPr>
              <a:xfrm>
                <a:off x="964981" y="1356200"/>
                <a:ext cx="1814356" cy="44311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vizigóti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2" name="Shape 242"/>
              <p:cNvSpPr/>
              <p:nvPr/>
            </p:nvSpPr>
            <p:spPr>
              <a:xfrm>
                <a:off x="964981" y="1893310"/>
                <a:ext cx="1049943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svébi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3" name="Shape 243"/>
              <p:cNvSpPr/>
              <p:nvPr/>
            </p:nvSpPr>
            <p:spPr>
              <a:xfrm>
                <a:off x="964981" y="2430419"/>
                <a:ext cx="2407325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burgunďania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4" name="Shape 244"/>
              <p:cNvSpPr/>
              <p:nvPr/>
            </p:nvSpPr>
            <p:spPr>
              <a:xfrm>
                <a:off x="964981" y="2967528"/>
                <a:ext cx="1659346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alemáni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5" name="Shape 245"/>
              <p:cNvSpPr/>
              <p:nvPr/>
            </p:nvSpPr>
            <p:spPr>
              <a:xfrm>
                <a:off x="964981" y="3504638"/>
                <a:ext cx="1843038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lombardi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6" name="Shape 246"/>
              <p:cNvSpPr/>
              <p:nvPr/>
            </p:nvSpPr>
            <p:spPr>
              <a:xfrm>
                <a:off x="964981" y="4041747"/>
                <a:ext cx="2261338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ostrogóti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7" name="Shape 247"/>
              <p:cNvSpPr/>
              <p:nvPr/>
            </p:nvSpPr>
            <p:spPr>
              <a:xfrm>
                <a:off x="964981" y="5102538"/>
                <a:ext cx="1585548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vandali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  <p:sp>
            <p:nvSpPr>
              <p:cNvPr id="248" name="Shape 248"/>
              <p:cNvSpPr/>
              <p:nvPr/>
            </p:nvSpPr>
            <p:spPr>
              <a:xfrm>
                <a:off x="295410" y="4612425"/>
                <a:ext cx="375977" cy="375978"/>
              </a:xfrm>
              <a:prstGeom prst="roundRect">
                <a:avLst>
                  <a:gd name="adj" fmla="val 8022"/>
                </a:avLst>
              </a:prstGeom>
              <a:solidFill>
                <a:srgbClr val="B1513B"/>
              </a:solidFill>
              <a:ln w="63500" cap="flat">
                <a:noFill/>
                <a:miter lim="400000"/>
              </a:ln>
              <a:effectLst>
                <a:outerShdw blurRad="76200" dir="18900000" rotWithShape="0">
                  <a:srgbClr val="000000">
                    <a:alpha val="80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/>
              </a:p>
            </p:txBody>
          </p:sp>
          <p:sp>
            <p:nvSpPr>
              <p:cNvPr id="249" name="Shape 249"/>
              <p:cNvSpPr/>
              <p:nvPr/>
            </p:nvSpPr>
            <p:spPr>
              <a:xfrm>
                <a:off x="964981" y="4565428"/>
                <a:ext cx="1251358" cy="44311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>
                <a:outerShdw blurRad="25400" dist="12700" dir="2700000" rotWithShape="0">
                  <a:srgbClr val="000000">
                    <a:alpha val="80000"/>
                  </a:srgbClr>
                </a:outerShdw>
              </a:effectLst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noAutofit/>
              </a:bodyPr>
              <a:lstStyle>
                <a:lvl1pPr defTabSz="800100">
                  <a:defRPr sz="2400"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  <a:latin typeface="Bank Gothic Light"/>
                    <a:ea typeface="Bank Gothic Light"/>
                    <a:cs typeface="Bank Gothic Light"/>
                    <a:sym typeface="Bank Gothic Light"/>
                  </a:defRPr>
                </a:lvl1pPr>
              </a:lstStyle>
              <a:p>
                <a:pPr lvl="0" algn="l">
                  <a:defRPr sz="1800">
                    <a:solidFill>
                      <a:srgbClr val="000000"/>
                    </a:solidFill>
                    <a:effectLst/>
                  </a:defRPr>
                </a:pPr>
                <a:r>
                  <a:rPr lang="sk-SK" sz="2400" dirty="0" smtClean="0">
                    <a:solidFill>
                      <a:srgbClr val="FFFFFF"/>
                    </a:solidFill>
                    <a:effectLst>
                      <a:outerShdw blurRad="25400" dist="23998" dir="2700000" rotWithShape="0">
                        <a:srgbClr val="000000">
                          <a:alpha val="31034"/>
                        </a:srgbClr>
                      </a:outerShdw>
                    </a:effectLst>
                  </a:rPr>
                  <a:t>herulovia</a:t>
                </a:r>
                <a:endParaRPr sz="2400" dirty="0">
                  <a:solidFill>
                    <a:srgbClr val="FFFFFF"/>
                  </a:solidFill>
                  <a:effectLst>
                    <a:outerShdw blurRad="25400" dist="23998" dir="2700000" rotWithShape="0">
                      <a:srgbClr val="000000">
                        <a:alpha val="31034"/>
                      </a:srgbClr>
                    </a:outerShdw>
                  </a:effectLst>
                </a:endParaRPr>
              </a:p>
            </p:txBody>
          </p:sp>
        </p:grpSp>
      </p:grp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1000" fill="hold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xit" presetSubtype="2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(left)">
                                      <p:cBhvr>
                                        <p:cTn id="15" dur="2500" fill="hold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3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9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" grpId="4" animBg="1" advAuto="0"/>
      <p:bldP spid="222" grpId="1" animBg="1" advAuto="0"/>
      <p:bldP spid="223" grpId="3" animBg="1" advAuto="0"/>
      <p:bldP spid="227" grpId="5" animBg="1" advAuto="0"/>
      <p:bldP spid="251" grpId="2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/>
          <p:nvPr/>
        </p:nvSpPr>
        <p:spPr>
          <a:xfrm flipH="1">
            <a:off x="51752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54" name="Shape 254"/>
          <p:cNvSpPr/>
          <p:nvPr/>
        </p:nvSpPr>
        <p:spPr>
          <a:xfrm flipH="1">
            <a:off x="51752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55" name="Shape 255"/>
          <p:cNvSpPr/>
          <p:nvPr/>
        </p:nvSpPr>
        <p:spPr>
          <a:xfrm flipH="1">
            <a:off x="51752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56" name="Shape 256"/>
          <p:cNvSpPr/>
          <p:nvPr/>
        </p:nvSpPr>
        <p:spPr>
          <a:xfrm flipH="1">
            <a:off x="51752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57" name="Shape 257"/>
          <p:cNvSpPr/>
          <p:nvPr/>
        </p:nvSpPr>
        <p:spPr>
          <a:xfrm flipH="1">
            <a:off x="51752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258" name="Picture 25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75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59" name="Picture 258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005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60" name="Picture 259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582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61" name="Picture 260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46723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62" name="Picture 261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074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263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10537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264" name="Shape 264"/>
          <p:cNvSpPr>
            <a:spLocks noGrp="1"/>
          </p:cNvSpPr>
          <p:nvPr>
            <p:ph type="body" idx="1"/>
          </p:nvPr>
        </p:nvSpPr>
        <p:spPr>
          <a:xfrm>
            <a:off x="16063217" y="1919021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BABYLON - </a:t>
            </a:r>
            <a:r>
              <a:rPr sz="3200" cap="all" spc="512" dirty="0" smtClean="0">
                <a:solidFill>
                  <a:srgbClr val="FFFFFF"/>
                </a:solidFill>
              </a:rPr>
              <a:t>605-539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265" name="Shape 265"/>
          <p:cNvSpPr/>
          <p:nvPr/>
        </p:nvSpPr>
        <p:spPr>
          <a:xfrm>
            <a:off x="15826531" y="4147884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51205">
              <a:defRPr sz="2912" cap="all" spc="465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12" cap="all" spc="465" dirty="0" smtClean="0">
                <a:solidFill>
                  <a:srgbClr val="FFFFFF"/>
                </a:solidFill>
              </a:rPr>
              <a:t>perzia </a:t>
            </a:r>
            <a:r>
              <a:rPr sz="2912" cap="all" spc="465" dirty="0" smtClean="0">
                <a:solidFill>
                  <a:srgbClr val="FFFFFF"/>
                </a:solidFill>
              </a:rPr>
              <a:t>- 539-331</a:t>
            </a:r>
            <a:r>
              <a:rPr lang="sk-SK" sz="2912" cap="all" spc="465" dirty="0" smtClean="0">
                <a:solidFill>
                  <a:srgbClr val="FFFFFF"/>
                </a:solidFill>
              </a:rPr>
              <a:t> pred kristom</a:t>
            </a:r>
            <a:endParaRPr sz="2912" cap="all" spc="465" dirty="0">
              <a:solidFill>
                <a:srgbClr val="FFFFFF"/>
              </a:solidFill>
            </a:endParaRPr>
          </a:p>
        </p:txBody>
      </p:sp>
      <p:sp>
        <p:nvSpPr>
          <p:cNvPr id="266" name="Shape 266"/>
          <p:cNvSpPr/>
          <p:nvPr/>
        </p:nvSpPr>
        <p:spPr>
          <a:xfrm>
            <a:off x="15826531" y="6368802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grécko </a:t>
            </a:r>
            <a:r>
              <a:rPr sz="3200" cap="all" spc="512" dirty="0" smtClean="0">
                <a:solidFill>
                  <a:srgbClr val="FFFFFF"/>
                </a:solidFill>
              </a:rPr>
              <a:t>- 331-168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kristom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267" name="Shape 267"/>
          <p:cNvSpPr/>
          <p:nvPr/>
        </p:nvSpPr>
        <p:spPr>
          <a:xfrm>
            <a:off x="15826531" y="8589719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rím –</a:t>
            </a:r>
            <a:r>
              <a:rPr sz="3200" cap="all" spc="512" dirty="0" smtClean="0">
                <a:solidFill>
                  <a:srgbClr val="FFFFFF"/>
                </a:solidFill>
              </a:rPr>
              <a:t> 168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pred kr.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–</a:t>
            </a:r>
            <a:r>
              <a:rPr sz="3200" cap="all" spc="512" dirty="0" smtClean="0">
                <a:solidFill>
                  <a:srgbClr val="FFFFFF"/>
                </a:solidFill>
              </a:rPr>
              <a:t> 476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po kr.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268" name="Shape 268"/>
          <p:cNvSpPr/>
          <p:nvPr/>
        </p:nvSpPr>
        <p:spPr>
          <a:xfrm>
            <a:off x="15826531" y="10818582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26440">
              <a:defRPr sz="2816" cap="all" spc="45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816" cap="all" spc="450" dirty="0" smtClean="0">
                <a:solidFill>
                  <a:srgbClr val="FFFFFF"/>
                </a:solidFill>
              </a:rPr>
              <a:t>rozdelené národy</a:t>
            </a:r>
            <a:r>
              <a:rPr sz="2816" cap="all" spc="450" dirty="0" smtClean="0">
                <a:solidFill>
                  <a:srgbClr val="FFFFFF"/>
                </a:solidFill>
              </a:rPr>
              <a:t>- 476</a:t>
            </a:r>
            <a:r>
              <a:rPr lang="sk-SK" sz="2816" cap="all" spc="450" dirty="0" smtClean="0">
                <a:solidFill>
                  <a:srgbClr val="FFFFFF"/>
                </a:solidFill>
              </a:rPr>
              <a:t> po kr. –</a:t>
            </a:r>
            <a:r>
              <a:rPr sz="2816" cap="all" spc="450" dirty="0" smtClean="0">
                <a:solidFill>
                  <a:srgbClr val="FFFFFF"/>
                </a:solidFill>
              </a:rPr>
              <a:t> </a:t>
            </a:r>
            <a:r>
              <a:rPr lang="sk-SK" sz="2816" cap="all" spc="450" dirty="0" smtClean="0">
                <a:solidFill>
                  <a:srgbClr val="FFFFFF"/>
                </a:solidFill>
              </a:rPr>
              <a:t>koniec času</a:t>
            </a:r>
            <a:endParaRPr sz="2816" cap="all" spc="45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" grpId="1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Question:</a:t>
            </a:r>
          </a:p>
        </p:txBody>
      </p:sp>
      <p:sp>
        <p:nvSpPr>
          <p:cNvPr id="271" name="Shape 271"/>
          <p:cNvSpPr>
            <a:spLocks noGrp="1"/>
          </p:cNvSpPr>
          <p:nvPr>
            <p:ph type="body" idx="1"/>
          </p:nvPr>
        </p:nvSpPr>
        <p:spPr>
          <a:xfrm>
            <a:off x="1092200" y="2546374"/>
            <a:ext cx="8940652" cy="4088479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What additional information do we find in Daniel 7 that is not in Chapter 2?</a:t>
            </a:r>
          </a:p>
        </p:txBody>
      </p:sp>
      <p:sp>
        <p:nvSpPr>
          <p:cNvPr id="272" name="Shape 272"/>
          <p:cNvSpPr/>
          <p:nvPr/>
        </p:nvSpPr>
        <p:spPr>
          <a:xfrm flipH="1">
            <a:off x="11347450" y="3801254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73" name="Shape 273"/>
          <p:cNvSpPr/>
          <p:nvPr/>
        </p:nvSpPr>
        <p:spPr>
          <a:xfrm flipH="1">
            <a:off x="1134745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74" name="Shape 274"/>
          <p:cNvSpPr/>
          <p:nvPr/>
        </p:nvSpPr>
        <p:spPr>
          <a:xfrm flipH="1">
            <a:off x="11347450" y="824308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75" name="Shape 275"/>
          <p:cNvSpPr/>
          <p:nvPr/>
        </p:nvSpPr>
        <p:spPr>
          <a:xfrm flipH="1">
            <a:off x="11347450" y="104640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76" name="Shape 276"/>
          <p:cNvSpPr/>
          <p:nvPr/>
        </p:nvSpPr>
        <p:spPr>
          <a:xfrm flipH="1">
            <a:off x="11347450" y="1580336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277" name="Picture 276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79771" y="2430455"/>
            <a:ext cx="4254115" cy="3563131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78" name="Picture 277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72777" y="4242066"/>
            <a:ext cx="4042376" cy="4088479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75000"/>
              </a:srgbClr>
            </a:outerShdw>
          </a:effectLst>
        </p:spPr>
      </p:pic>
      <p:pic>
        <p:nvPicPr>
          <p:cNvPr id="279" name="Picture 278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130487" y="6513953"/>
            <a:ext cx="3895924" cy="4351152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80" name="Picture 279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21131660">
            <a:off x="10844504" y="8703204"/>
            <a:ext cx="4838251" cy="3899335"/>
          </a:xfrm>
          <a:prstGeom prst="rect">
            <a:avLst/>
          </a:prstGeom>
          <a:effectLst>
            <a:outerShdw blurRad="76200" dist="25400" dir="7680000" rotWithShape="0">
              <a:srgbClr val="000000">
                <a:alpha val="52000"/>
              </a:srgbClr>
            </a:outerShdw>
          </a:effectLst>
        </p:spPr>
      </p:pic>
      <p:pic>
        <p:nvPicPr>
          <p:cNvPr id="281" name="Picture 280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079622" y="802975"/>
            <a:ext cx="3456933" cy="3638709"/>
          </a:xfrm>
          <a:prstGeom prst="rect">
            <a:avLst/>
          </a:prstGeom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pic>
        <p:nvPicPr>
          <p:cNvPr id="282" name="droppedImage.pdf"/>
          <p:cNvPicPr/>
          <p:nvPr/>
        </p:nvPicPr>
        <p:blipFill>
          <a:blip r:embed="rId7">
            <a:extLst/>
          </a:blip>
          <a:srcRect b="2628"/>
          <a:stretch>
            <a:fillRect/>
          </a:stretch>
        </p:blipFill>
        <p:spPr>
          <a:xfrm>
            <a:off x="17225956" y="28285"/>
            <a:ext cx="4696826" cy="12919146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pic>
        <p:nvPicPr>
          <p:cNvPr id="283" name="droppedImage.pdf"/>
          <p:cNvPicPr/>
          <p:nvPr/>
        </p:nvPicPr>
        <p:blipFill>
          <a:blip r:embed="rId8">
            <a:extLst/>
          </a:blip>
          <a:stretch>
            <a:fillRect/>
          </a:stretch>
        </p:blipFill>
        <p:spPr>
          <a:xfrm rot="2331462">
            <a:off x="11924932" y="6913775"/>
            <a:ext cx="7318257" cy="6659999"/>
          </a:xfrm>
          <a:prstGeom prst="rect">
            <a:avLst/>
          </a:prstGeom>
          <a:ln w="12700">
            <a:miter lim="400000"/>
          </a:ln>
          <a:effectLst>
            <a:outerShdw blurRad="127000" dist="25400" dir="2700000" rotWithShape="0">
              <a:srgbClr val="000000">
                <a:alpha val="75000"/>
              </a:srgbClr>
            </a:outerShdw>
          </a:effectLst>
        </p:spPr>
      </p:pic>
      <p:sp>
        <p:nvSpPr>
          <p:cNvPr id="284" name="Shape 284"/>
          <p:cNvSpPr/>
          <p:nvPr/>
        </p:nvSpPr>
        <p:spPr>
          <a:xfrm>
            <a:off x="1092200" y="6645289"/>
            <a:ext cx="8940652" cy="40884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marL="675531" lvl="0" indent="-675531" algn="l">
              <a:spcBef>
                <a:spcPts val="5900"/>
              </a:spcBef>
              <a:buSzPct val="90000"/>
              <a:buChar char="•"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Little Horn Nation</a:t>
            </a:r>
          </a:p>
          <a:p>
            <a:pPr marL="675531" lvl="0" indent="-675531" algn="l">
              <a:spcBef>
                <a:spcPts val="5900"/>
              </a:spcBef>
              <a:buSzPct val="90000"/>
              <a:buChar char="•"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Judgement</a:t>
            </a:r>
          </a:p>
          <a:p>
            <a:pPr marL="675531" lvl="0" indent="-675531" algn="l">
              <a:spcBef>
                <a:spcPts val="5900"/>
              </a:spcBef>
              <a:buSzPct val="90000"/>
              <a:buChar char="•"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God’s Kingdom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" dur="1750" fill="hold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0" dur="1750" fill="hold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4" dur="1750" fill="hold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9" presetClass="exit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8" dur="1750" fill="hold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9" presetClass="exit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2" dur="1750" fill="hold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50"/>
                            </p:stCondLst>
                            <p:childTnLst>
                              <p:par>
                                <p:cTn id="25" presetID="9" presetClass="exit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6" dur="1750" fill="hold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9" presetClass="exit" presetSubtype="0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0" dur="1750" fill="hold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9" presetClass="exit" presetSubtype="0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4" dur="1750" fill="hold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9" presetClass="exit" presetSubtype="0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8" dur="1750" fill="hold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750"/>
                            </p:stCondLst>
                            <p:childTnLst>
                              <p:par>
                                <p:cTn id="41" presetID="9" presetClass="exit" presetSubtype="0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2" dur="1750" fill="hold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45" presetID="23" presetClass="entr" presetSubtype="32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9" presetClass="entr" presetSubtype="0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12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1000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9" presetClass="entr" presetSubtype="0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1000"/>
                                        <p:tgtEl>
                                          <p:spTgt spid="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000"/>
                            </p:stCondLst>
                            <p:childTnLst>
                              <p:par>
                                <p:cTn id="61" presetID="9" presetClass="entr" presetSubtype="0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1000"/>
                                        <p:tgtEl>
                                          <p:spTgt spid="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" grpId="4" animBg="1" advAuto="0"/>
      <p:bldP spid="273" grpId="6" animBg="1" advAuto="0"/>
      <p:bldP spid="274" grpId="8" animBg="1" advAuto="0"/>
      <p:bldP spid="275" grpId="10" animBg="1" advAuto="0"/>
      <p:bldP spid="276" grpId="2" animBg="1" advAuto="0"/>
      <p:bldP spid="277" grpId="3" animBg="1" advAuto="0"/>
      <p:bldP spid="278" grpId="5" animBg="1" advAuto="0"/>
      <p:bldP spid="279" grpId="7" animBg="1" advAuto="0"/>
      <p:bldP spid="280" grpId="9" animBg="1" advAuto="0"/>
      <p:bldP spid="281" grpId="1" animBg="1" advAuto="0"/>
      <p:bldP spid="283" grpId="11" animBg="1" advAuto="0"/>
      <p:bldP spid="284" grpId="12" build="p" bldLvl="5" animBg="1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1058605_60297588.jpg"/>
          <p:cNvPicPr/>
          <p:nvPr/>
        </p:nvPicPr>
        <p:blipFill>
          <a:blip r:embed="rId2">
            <a:extLst/>
          </a:blip>
          <a:srcRect l="23159" r="23159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Shape 287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88" name="Shape 288"/>
          <p:cNvSpPr>
            <a:spLocks noGrp="1"/>
          </p:cNvSpPr>
          <p:nvPr>
            <p:ph type="body" idx="1"/>
          </p:nvPr>
        </p:nvSpPr>
        <p:spPr>
          <a:xfrm>
            <a:off x="11640339" y="2669140"/>
            <a:ext cx="11180366" cy="3260166"/>
          </a:xfrm>
          <a:prstGeom prst="rect">
            <a:avLst/>
          </a:prstGeom>
        </p:spPr>
        <p:txBody>
          <a:bodyPr>
            <a:normAutofit/>
          </a:bodyPr>
          <a:lstStyle>
            <a:lvl1pPr marL="609600" indent="-609600" defTabSz="792479">
              <a:spcBef>
                <a:spcPts val="5600"/>
              </a:spcBef>
              <a:defRPr sz="48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800" dirty="0" smtClean="0">
                <a:solidFill>
                  <a:srgbClr val="FFFFFF"/>
                </a:solidFill>
              </a:rPr>
              <a:t>Akú doplňujúcu informáciu nachádzame v siedmej kapitole Daniela, ktorá nie je uvedená v druhej kapitole</a:t>
            </a:r>
            <a:r>
              <a:rPr sz="4800" dirty="0" smtClean="0">
                <a:solidFill>
                  <a:srgbClr val="FFFFFF"/>
                </a:solidFill>
              </a:rPr>
              <a:t>?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289" name="Shape 289"/>
          <p:cNvSpPr/>
          <p:nvPr/>
        </p:nvSpPr>
        <p:spPr>
          <a:xfrm>
            <a:off x="12308080" y="6428040"/>
            <a:ext cx="10406512" cy="6607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Pozoroval som jeho rohy, a hľa, iný roh malý vystúpil medzi nimi, a tri z prvých rohov boly vyvrátené pred ním od </a:t>
            </a:r>
            <a:r>
              <a:rPr lang="sk-SK" sz="5400" dirty="0" smtClean="0">
                <a:solidFill>
                  <a:schemeClr val="tx1"/>
                </a:solidFill>
              </a:rPr>
              <a:t>koreňa</a:t>
            </a:r>
            <a:r>
              <a:rPr lang="sk-SK" sz="5400" dirty="0">
                <a:solidFill>
                  <a:schemeClr val="tx1"/>
                </a:solidFill>
              </a:rPr>
              <a:t> </a:t>
            </a:r>
            <a:r>
              <a:rPr lang="sk-SK" sz="5400" dirty="0" smtClean="0">
                <a:solidFill>
                  <a:schemeClr val="tx1"/>
                </a:solidFill>
              </a:rPr>
              <a:t>...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290" name="Shape 290"/>
          <p:cNvSpPr/>
          <p:nvPr/>
        </p:nvSpPr>
        <p:spPr>
          <a:xfrm>
            <a:off x="11921152" y="12115903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Daniel </a:t>
            </a:r>
            <a:r>
              <a:rPr sz="3200" cap="all" spc="512" dirty="0">
                <a:solidFill>
                  <a:srgbClr val="FFFFFF"/>
                </a:solidFill>
              </a:rPr>
              <a:t>7: 8-10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" grpId="1" animBg="1" advAuto="0"/>
      <p:bldP spid="290" grpId="2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1058605_60297588.jpg"/>
          <p:cNvPicPr/>
          <p:nvPr/>
        </p:nvPicPr>
        <p:blipFill>
          <a:blip r:embed="rId2">
            <a:extLst/>
          </a:blip>
          <a:srcRect l="23159" r="23159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Shape 287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88" name="Shape 288"/>
          <p:cNvSpPr>
            <a:spLocks noGrp="1"/>
          </p:cNvSpPr>
          <p:nvPr>
            <p:ph type="body" idx="1"/>
          </p:nvPr>
        </p:nvSpPr>
        <p:spPr>
          <a:xfrm>
            <a:off x="11640339" y="2740578"/>
            <a:ext cx="11180366" cy="2974414"/>
          </a:xfrm>
          <a:prstGeom prst="rect">
            <a:avLst/>
          </a:prstGeom>
        </p:spPr>
        <p:txBody>
          <a:bodyPr>
            <a:normAutofit/>
          </a:bodyPr>
          <a:lstStyle>
            <a:lvl1pPr marL="609600" indent="-609600" defTabSz="792479">
              <a:spcBef>
                <a:spcPts val="5600"/>
              </a:spcBef>
              <a:defRPr sz="48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800" dirty="0" smtClean="0">
                <a:solidFill>
                  <a:srgbClr val="FFFFFF"/>
                </a:solidFill>
              </a:rPr>
              <a:t>Akú doplňujúcu informáciu nachádzame v siedmej kapitole Daniela, ktorá nie je uvedená v druhej kapitole</a:t>
            </a:r>
            <a:r>
              <a:rPr sz="4800" dirty="0" smtClean="0">
                <a:solidFill>
                  <a:srgbClr val="FFFFFF"/>
                </a:solidFill>
              </a:rPr>
              <a:t>?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289" name="Shape 289"/>
          <p:cNvSpPr/>
          <p:nvPr/>
        </p:nvSpPr>
        <p:spPr>
          <a:xfrm>
            <a:off x="12308080" y="6428040"/>
            <a:ext cx="10406512" cy="6607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... a </a:t>
            </a:r>
            <a:r>
              <a:rPr lang="sk-SK" sz="5400" dirty="0">
                <a:solidFill>
                  <a:schemeClr val="tx1"/>
                </a:solidFill>
              </a:rPr>
              <a:t>hľa, oči </a:t>
            </a:r>
            <a:r>
              <a:rPr lang="sk-SK" sz="5400" dirty="0" smtClean="0">
                <a:solidFill>
                  <a:schemeClr val="tx1"/>
                </a:solidFill>
              </a:rPr>
              <a:t>boli </a:t>
            </a:r>
            <a:r>
              <a:rPr lang="sk-SK" sz="5400" dirty="0">
                <a:solidFill>
                  <a:schemeClr val="tx1"/>
                </a:solidFill>
              </a:rPr>
              <a:t>na tom rohu </a:t>
            </a:r>
            <a:r>
              <a:rPr lang="sk-SK" sz="5400" dirty="0" smtClean="0">
                <a:solidFill>
                  <a:schemeClr val="tx1"/>
                </a:solidFill>
              </a:rPr>
              <a:t>ako </a:t>
            </a:r>
            <a:r>
              <a:rPr lang="sk-SK" sz="5400" dirty="0">
                <a:solidFill>
                  <a:schemeClr val="tx1"/>
                </a:solidFill>
              </a:rPr>
              <a:t>oči človeka a ústa, ktoré </a:t>
            </a:r>
            <a:r>
              <a:rPr lang="sk-SK" sz="5400" dirty="0" smtClean="0">
                <a:solidFill>
                  <a:schemeClr val="tx1"/>
                </a:solidFill>
              </a:rPr>
              <a:t>vraveli </a:t>
            </a:r>
            <a:r>
              <a:rPr lang="sk-SK" sz="5400" dirty="0">
                <a:solidFill>
                  <a:schemeClr val="tx1"/>
                </a:solidFill>
              </a:rPr>
              <a:t>veľké veci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290" name="Shape 290"/>
          <p:cNvSpPr/>
          <p:nvPr/>
        </p:nvSpPr>
        <p:spPr>
          <a:xfrm>
            <a:off x="11921152" y="12115903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Daniel </a:t>
            </a:r>
            <a:r>
              <a:rPr sz="3200" cap="all" spc="512" dirty="0">
                <a:solidFill>
                  <a:srgbClr val="FFFFFF"/>
                </a:solidFill>
              </a:rPr>
              <a:t>7: 8-10</a:t>
            </a:r>
          </a:p>
        </p:txBody>
      </p:sp>
    </p:spTree>
    <p:extLst>
      <p:ext uri="{BB962C8B-B14F-4D97-AF65-F5344CB8AC3E}">
        <p14:creationId xmlns:p14="http://schemas.microsoft.com/office/powerpoint/2010/main" val="2323522042"/>
      </p:ext>
    </p:extLst>
  </p:cSld>
  <p:clrMapOvr>
    <a:masterClrMapping/>
  </p:clrMapOvr>
  <p:transition spd="slow">
    <p:dissolve/>
  </p:transition>
  <p:timing>
    <p:tnLst>
      <p:par>
        <p:cTn id="1" dur="indefinite" restart="never" fill="hold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/>
          <p:nvPr/>
        </p:nvSpPr>
        <p:spPr>
          <a:xfrm flipH="1">
            <a:off x="5175250" y="5862882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99" name="Shape 299"/>
          <p:cNvSpPr/>
          <p:nvPr/>
        </p:nvSpPr>
        <p:spPr>
          <a:xfrm flipH="1">
            <a:off x="5175250" y="9638504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00" name="Shape 300"/>
          <p:cNvSpPr/>
          <p:nvPr/>
        </p:nvSpPr>
        <p:spPr>
          <a:xfrm flipH="1">
            <a:off x="5175250" y="2405838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01" name="Shape 301"/>
          <p:cNvSpPr>
            <a:spLocks noGrp="1"/>
          </p:cNvSpPr>
          <p:nvPr>
            <p:ph type="body" idx="1"/>
          </p:nvPr>
        </p:nvSpPr>
        <p:spPr>
          <a:xfrm>
            <a:off x="16063217" y="2744523"/>
            <a:ext cx="5948166" cy="978397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národ malého rohu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302" name="Shape 302"/>
          <p:cNvSpPr/>
          <p:nvPr/>
        </p:nvSpPr>
        <p:spPr>
          <a:xfrm>
            <a:off x="15826531" y="6209514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rozsudok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303" name="Shape 303"/>
          <p:cNvSpPr/>
          <p:nvPr/>
        </p:nvSpPr>
        <p:spPr>
          <a:xfrm>
            <a:off x="15826531" y="9993082"/>
            <a:ext cx="6421538" cy="9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božie kráľovstvo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pic>
        <p:nvPicPr>
          <p:cNvPr id="304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rot="21580889">
            <a:off x="1860259" y="3557014"/>
            <a:ext cx="7329771" cy="6909202"/>
          </a:xfrm>
          <a:prstGeom prst="rect">
            <a:avLst/>
          </a:prstGeom>
          <a:ln w="12700">
            <a:miter lim="400000"/>
          </a:ln>
          <a:effectLst>
            <a:outerShdw blurRad="241300" dist="267890" dir="2700000" rotWithShape="0">
              <a:srgbClr val="000000">
                <a:alpha val="75000"/>
              </a:srgbClr>
            </a:outerShdw>
          </a:effectLst>
        </p:spPr>
      </p:pic>
      <p:grpSp>
        <p:nvGrpSpPr>
          <p:cNvPr id="307" name="Group 307"/>
          <p:cNvGrpSpPr/>
          <p:nvPr/>
        </p:nvGrpSpPr>
        <p:grpSpPr>
          <a:xfrm>
            <a:off x="11144419" y="8802843"/>
            <a:ext cx="3470489" cy="3342978"/>
            <a:chOff x="-215899" y="-139699"/>
            <a:chExt cx="3470487" cy="3342976"/>
          </a:xfrm>
        </p:grpSpPr>
        <p:pic>
          <p:nvPicPr>
            <p:cNvPr id="306" name="The Grand Council.jpg"/>
            <p:cNvPicPr/>
            <p:nvPr/>
          </p:nvPicPr>
          <p:blipFill>
            <a:blip r:embed="rId3" cstate="print">
              <a:extLst/>
            </a:blip>
            <a:srcRect t="6407" b="20980"/>
            <a:stretch>
              <a:fillRect/>
            </a:stretch>
          </p:blipFill>
          <p:spPr>
            <a:xfrm>
              <a:off x="0" y="0"/>
              <a:ext cx="3038688" cy="278417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05" name="Picture 304"/>
            <p:cNvPicPr/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-215900" y="-139700"/>
              <a:ext cx="3470488" cy="3342978"/>
            </a:xfrm>
            <a:prstGeom prst="rect">
              <a:avLst/>
            </a:prstGeom>
            <a:effectLst/>
          </p:spPr>
        </p:pic>
      </p:grpSp>
      <p:grpSp>
        <p:nvGrpSpPr>
          <p:cNvPr id="310" name="Group 310"/>
          <p:cNvGrpSpPr/>
          <p:nvPr/>
        </p:nvGrpSpPr>
        <p:grpSpPr>
          <a:xfrm>
            <a:off x="11144420" y="5186512"/>
            <a:ext cx="3470488" cy="3342978"/>
            <a:chOff x="-215899" y="-139699"/>
            <a:chExt cx="3470487" cy="3342976"/>
          </a:xfrm>
        </p:grpSpPr>
        <p:pic>
          <p:nvPicPr>
            <p:cNvPr id="309" name="pasted-image.tif"/>
            <p:cNvPicPr/>
            <p:nvPr/>
          </p:nvPicPr>
          <p:blipFill>
            <a:blip r:embed="rId5">
              <a:extLst/>
            </a:blip>
            <a:srcRect l="3256" r="23945"/>
            <a:stretch>
              <a:fillRect/>
            </a:stretch>
          </p:blipFill>
          <p:spPr>
            <a:xfrm>
              <a:off x="0" y="0"/>
              <a:ext cx="3038688" cy="278417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08" name="Picture 307"/>
            <p:cNvPicPr/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-215900" y="-139700"/>
              <a:ext cx="3470488" cy="3342978"/>
            </a:xfrm>
            <a:prstGeom prst="rect">
              <a:avLst/>
            </a:prstGeom>
            <a:effectLst/>
          </p:spPr>
        </p:pic>
      </p:grpSp>
      <p:grpSp>
        <p:nvGrpSpPr>
          <p:cNvPr id="313" name="Group 313"/>
          <p:cNvGrpSpPr/>
          <p:nvPr/>
        </p:nvGrpSpPr>
        <p:grpSpPr>
          <a:xfrm>
            <a:off x="11144419" y="1570179"/>
            <a:ext cx="3470489" cy="3342978"/>
            <a:chOff x="-215899" y="-139699"/>
            <a:chExt cx="3470487" cy="3342976"/>
          </a:xfrm>
        </p:grpSpPr>
        <p:pic>
          <p:nvPicPr>
            <p:cNvPr id="312" name="pasted-image.pdf"/>
            <p:cNvPicPr/>
            <p:nvPr/>
          </p:nvPicPr>
          <p:blipFill>
            <a:blip r:embed="rId6">
              <a:extLst/>
            </a:blip>
            <a:srcRect l="3168" t="9997" r="3168" b="17891"/>
            <a:stretch>
              <a:fillRect/>
            </a:stretch>
          </p:blipFill>
          <p:spPr>
            <a:xfrm>
              <a:off x="0" y="0"/>
              <a:ext cx="3038688" cy="278417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11" name="Picture 310"/>
            <p:cNvPicPr/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-215900" y="-139700"/>
              <a:ext cx="3470488" cy="334297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ID="2" presetClass="entr" presetSubtype="2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23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00"/>
                            </p:stCondLst>
                            <p:childTnLst>
                              <p:par>
                                <p:cTn id="25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375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75"/>
                            </p:stCondLst>
                            <p:childTnLst>
                              <p:par>
                                <p:cTn id="29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375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50"/>
                            </p:stCondLst>
                            <p:childTnLst>
                              <p:par>
                                <p:cTn id="33" presetID="10" presetClass="entr" presetSubtype="0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375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25"/>
                            </p:stCondLst>
                            <p:childTnLst>
                              <p:par>
                                <p:cTn id="37" presetID="9" presetClass="entr" presetSubtype="0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25"/>
                            </p:stCondLst>
                            <p:childTnLst>
                              <p:par>
                                <p:cTn id="41" presetID="9" presetClass="entr" presetSubtype="0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25"/>
                            </p:stCondLst>
                            <p:childTnLst>
                              <p:par>
                                <p:cTn id="45" presetID="9" presetClass="entr" presetSubtype="0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" grpId="2" animBg="1" advAuto="0"/>
      <p:bldP spid="299" grpId="3" animBg="1" advAuto="0"/>
      <p:bldP spid="300" grpId="1" animBg="1" advAuto="0"/>
      <p:bldP spid="301" grpId="10" animBg="1" advAuto="0"/>
      <p:bldP spid="302" grpId="9" animBg="1" advAuto="0"/>
      <p:bldP spid="303" grpId="8" animBg="1" advAuto="0"/>
      <p:bldP spid="304" grpId="4" animBg="1" advAuto="0"/>
      <p:bldP spid="307" grpId="7" animBg="1" advAuto="0"/>
      <p:bldP spid="310" grpId="5" animBg="1" advAuto="0"/>
      <p:bldP spid="313" grpId="6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DANIEL 7: 16,19,20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/>
          </p:cNvSpPr>
          <p:nvPr>
            <p:ph type="title"/>
          </p:nvPr>
        </p:nvSpPr>
        <p:spPr>
          <a:xfrm>
            <a:off x="1223929" y="2221692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318" name="Shape 318"/>
          <p:cNvSpPr>
            <a:spLocks noGrp="1"/>
          </p:cNvSpPr>
          <p:nvPr>
            <p:ph type="body" idx="1"/>
          </p:nvPr>
        </p:nvSpPr>
        <p:spPr>
          <a:xfrm>
            <a:off x="1160856" y="3611909"/>
            <a:ext cx="11180366" cy="224380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635000" indent="-635000">
              <a:spcBef>
                <a:spcPts val="4500"/>
              </a:spcBef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Vymenujte desať indentifikačných charakteristík kráľovstva malého rohu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319" name="Shape 319"/>
          <p:cNvSpPr/>
          <p:nvPr/>
        </p:nvSpPr>
        <p:spPr>
          <a:xfrm>
            <a:off x="1451998" y="6197404"/>
            <a:ext cx="10598082" cy="4994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Štvrtým zvieraťom bude štvrté kráľovstvo na zemi</a:t>
            </a:r>
            <a:r>
              <a:rPr sz="5400" dirty="0" smtClean="0">
                <a:solidFill>
                  <a:schemeClr val="tx1"/>
                </a:solidFill>
              </a:rPr>
              <a:t>… </a:t>
            </a:r>
            <a:r>
              <a:rPr lang="sk-SK" sz="5400" dirty="0">
                <a:solidFill>
                  <a:schemeClr val="tx1"/>
                </a:solidFill>
              </a:rPr>
              <a:t>A desať rohov znamená, že </a:t>
            </a:r>
            <a:r>
              <a:rPr lang="sk-SK" sz="5400" dirty="0" smtClean="0">
                <a:solidFill>
                  <a:schemeClr val="tx1"/>
                </a:solidFill>
              </a:rPr>
              <a:t>Z </a:t>
            </a:r>
            <a:r>
              <a:rPr lang="sk-SK" sz="5400" dirty="0">
                <a:solidFill>
                  <a:schemeClr val="tx1"/>
                </a:solidFill>
              </a:rPr>
              <a:t>toho kráľovstva povstane desať kráľov, a po nich povstane </a:t>
            </a:r>
            <a:r>
              <a:rPr lang="sk-SK" sz="5400" dirty="0" smtClean="0">
                <a:solidFill>
                  <a:schemeClr val="tx1"/>
                </a:solidFill>
              </a:rPr>
              <a:t>iný,</a:t>
            </a:r>
            <a:r>
              <a:rPr sz="5400" dirty="0" smtClean="0">
                <a:solidFill>
                  <a:schemeClr val="tx1"/>
                </a:solidFill>
              </a:rPr>
              <a:t> </a:t>
            </a:r>
            <a:r>
              <a:rPr sz="5400" dirty="0">
                <a:solidFill>
                  <a:schemeClr val="tx1"/>
                </a:solidFill>
              </a:rPr>
              <a:t>”</a:t>
            </a:r>
          </a:p>
        </p:txBody>
      </p:sp>
      <p:sp>
        <p:nvSpPr>
          <p:cNvPr id="320" name="Shape 320"/>
          <p:cNvSpPr/>
          <p:nvPr/>
        </p:nvSpPr>
        <p:spPr>
          <a:xfrm>
            <a:off x="615125" y="11158928"/>
            <a:ext cx="11180368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23, 24</a:t>
            </a:r>
          </a:p>
        </p:txBody>
      </p:sp>
      <p:pic>
        <p:nvPicPr>
          <p:cNvPr id="321" name="Picture 320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1" animBg="1" advAuto="0"/>
      <p:bldP spid="320" grpId="2" animBg="1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324" name="Shape 324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2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" grpId="1" animBg="1" advAuto="0"/>
      <p:bldP spid="324" grpId="2" build="p" bldLvl="5" animBg="1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/>
          <p:nvPr/>
        </p:nvSpPr>
        <p:spPr>
          <a:xfrm>
            <a:off x="2315598" y="1448188"/>
            <a:ext cx="10733658" cy="2695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Pozoroval </a:t>
            </a:r>
            <a:r>
              <a:rPr lang="sk-SK" sz="5400" dirty="0">
                <a:solidFill>
                  <a:schemeClr val="tx1"/>
                </a:solidFill>
              </a:rPr>
              <a:t>som jeho rohy, a hľa, iný roh malý vystúpil </a:t>
            </a:r>
            <a:r>
              <a:rPr lang="sk-SK" sz="5400" dirty="0" smtClean="0">
                <a:solidFill>
                  <a:schemeClr val="tx1"/>
                </a:solidFill>
              </a:rPr>
              <a:t>MEDZI nimi</a:t>
            </a:r>
            <a:r>
              <a:rPr sz="5400" dirty="0" smtClean="0">
                <a:solidFill>
                  <a:schemeClr val="tx1"/>
                </a:solidFill>
              </a:rPr>
              <a:t>,”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327" name="Shape 327"/>
          <p:cNvSpPr/>
          <p:nvPr/>
        </p:nvSpPr>
        <p:spPr>
          <a:xfrm>
            <a:off x="1338318" y="4170241"/>
            <a:ext cx="11180368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7:8</a:t>
            </a:r>
          </a:p>
        </p:txBody>
      </p:sp>
      <p:pic>
        <p:nvPicPr>
          <p:cNvPr id="328" name="Picture 32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331" name="Shape 331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32" name="Shape 332"/>
          <p:cNvSpPr/>
          <p:nvPr/>
        </p:nvSpPr>
        <p:spPr>
          <a:xfrm>
            <a:off x="6022026" y="3787424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2.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Vyjde spomedzi desiatich rohov 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-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spomedzi európskych národov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1" build="p" bldLvl="5" animBg="1" advAuto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/>
          <p:nvPr/>
        </p:nvSpPr>
        <p:spPr>
          <a:xfrm>
            <a:off x="2315598" y="1448188"/>
            <a:ext cx="10947972" cy="2838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800735">
              <a:spcBef>
                <a:spcPts val="4300"/>
              </a:spcBef>
              <a:defRPr sz="48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a </a:t>
            </a:r>
            <a:r>
              <a:rPr lang="sk-SK" sz="5400" dirty="0">
                <a:solidFill>
                  <a:schemeClr val="tx1"/>
                </a:solidFill>
              </a:rPr>
              <a:t>tri z prvých rohov boly vyvrátené pred ním od koreňa</a:t>
            </a:r>
            <a:r>
              <a:rPr sz="5400" dirty="0" smtClean="0">
                <a:solidFill>
                  <a:schemeClr val="tx1"/>
                </a:solidFill>
              </a:rPr>
              <a:t>…</a:t>
            </a:r>
            <a:r>
              <a:rPr lang="sk-SK" sz="5400" dirty="0" smtClean="0">
                <a:solidFill>
                  <a:schemeClr val="tx1"/>
                </a:solidFill>
              </a:rPr>
              <a:t> a </a:t>
            </a:r>
            <a:r>
              <a:rPr lang="sk-SK" sz="5400" dirty="0">
                <a:solidFill>
                  <a:schemeClr val="tx1"/>
                </a:solidFill>
              </a:rPr>
              <a:t>poníži troch kráľov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335" name="Shape 335"/>
          <p:cNvSpPr/>
          <p:nvPr/>
        </p:nvSpPr>
        <p:spPr>
          <a:xfrm>
            <a:off x="1338318" y="4416411"/>
            <a:ext cx="11180368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7:8, 24</a:t>
            </a:r>
          </a:p>
        </p:txBody>
      </p:sp>
      <p:pic>
        <p:nvPicPr>
          <p:cNvPr id="336" name="Picture 335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339" name="Shape 339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40" name="Shape 340"/>
          <p:cNvSpPr/>
          <p:nvPr/>
        </p:nvSpPr>
        <p:spPr>
          <a:xfrm>
            <a:off x="6022026" y="380079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2.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Vyjde spomedzi desiatich rohov -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spomedzi európskych národov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41" name="Shape 341"/>
          <p:cNvSpPr/>
          <p:nvPr/>
        </p:nvSpPr>
        <p:spPr>
          <a:xfrm>
            <a:off x="6022026" y="5809548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3.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Vykorení tri kráľovstvá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" grpId="1" build="p" bldLvl="5" animBg="1" advAuto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Picture 342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86740" y="1252339"/>
            <a:ext cx="15592660" cy="11175604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344" name="Shape 344"/>
          <p:cNvSpPr/>
          <p:nvPr/>
        </p:nvSpPr>
        <p:spPr>
          <a:xfrm>
            <a:off x="14424421" y="1687710"/>
            <a:ext cx="5107783" cy="7858126"/>
          </a:xfrm>
          <a:prstGeom prst="roundRect">
            <a:avLst>
              <a:gd name="adj" fmla="val 3730"/>
            </a:avLst>
          </a:prstGeom>
          <a:gradFill>
            <a:gsLst>
              <a:gs pos="0">
                <a:srgbClr val="FFFFFF">
                  <a:alpha val="70000"/>
                </a:srgbClr>
              </a:gs>
              <a:gs pos="100000">
                <a:srgbClr val="D6D6D6">
                  <a:alpha val="70000"/>
                </a:srgbClr>
              </a:gs>
            </a:gsLst>
            <a:lin ang="5400000"/>
          </a:gradFill>
          <a:ln w="63500">
            <a:miter lim="400000"/>
          </a:ln>
          <a:effectLst>
            <a:outerShdw blurRad="101600" dir="258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5" name="Shape 345"/>
          <p:cNvSpPr/>
          <p:nvPr/>
        </p:nvSpPr>
        <p:spPr>
          <a:xfrm>
            <a:off x="14817328" y="21252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F78A3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6" name="Shape 346"/>
          <p:cNvSpPr/>
          <p:nvPr/>
        </p:nvSpPr>
        <p:spPr>
          <a:xfrm>
            <a:off x="14817328" y="28396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00A75D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7" name="Shape 347"/>
          <p:cNvSpPr/>
          <p:nvPr/>
        </p:nvSpPr>
        <p:spPr>
          <a:xfrm>
            <a:off x="14817328" y="35540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BF212C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8" name="Shape 348"/>
          <p:cNvSpPr/>
          <p:nvPr/>
        </p:nvSpPr>
        <p:spPr>
          <a:xfrm>
            <a:off x="14817328" y="42683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2D575D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9" name="Shape 349"/>
          <p:cNvSpPr/>
          <p:nvPr/>
        </p:nvSpPr>
        <p:spPr>
          <a:xfrm>
            <a:off x="14817328" y="49827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C03991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50" name="Shape 350"/>
          <p:cNvSpPr/>
          <p:nvPr/>
        </p:nvSpPr>
        <p:spPr>
          <a:xfrm>
            <a:off x="14817328" y="56971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EEBC45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51" name="Shape 351"/>
          <p:cNvSpPr/>
          <p:nvPr/>
        </p:nvSpPr>
        <p:spPr>
          <a:xfrm>
            <a:off x="14817328" y="64115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00AEAA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52" name="Shape 352"/>
          <p:cNvSpPr/>
          <p:nvPr/>
        </p:nvSpPr>
        <p:spPr>
          <a:xfrm>
            <a:off x="14817328" y="71258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7F2D3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53" name="Shape 353"/>
          <p:cNvSpPr/>
          <p:nvPr/>
        </p:nvSpPr>
        <p:spPr>
          <a:xfrm>
            <a:off x="14817328" y="8518921"/>
            <a:ext cx="500063" cy="500064"/>
          </a:xfrm>
          <a:prstGeom prst="roundRect">
            <a:avLst>
              <a:gd name="adj" fmla="val 5704"/>
            </a:avLst>
          </a:prstGeom>
          <a:solidFill>
            <a:srgbClr val="A58244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63" name="Shape 363"/>
          <p:cNvSpPr/>
          <p:nvPr/>
        </p:nvSpPr>
        <p:spPr>
          <a:xfrm>
            <a:off x="14817328" y="7822406"/>
            <a:ext cx="500063" cy="500063"/>
          </a:xfrm>
          <a:prstGeom prst="roundRect">
            <a:avLst>
              <a:gd name="adj" fmla="val 5704"/>
            </a:avLst>
          </a:prstGeom>
          <a:solidFill>
            <a:srgbClr val="B1513B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4" name="Shape 239"/>
          <p:cNvSpPr/>
          <p:nvPr/>
        </p:nvSpPr>
        <p:spPr>
          <a:xfrm>
            <a:off x="15792400" y="2097260"/>
            <a:ext cx="297129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anglo-sasi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5" name="Shape 240"/>
          <p:cNvSpPr/>
          <p:nvPr/>
        </p:nvSpPr>
        <p:spPr>
          <a:xfrm>
            <a:off x="15792400" y="2810755"/>
            <a:ext cx="28093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frankovia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6" name="Shape 241"/>
          <p:cNvSpPr/>
          <p:nvPr/>
        </p:nvSpPr>
        <p:spPr>
          <a:xfrm>
            <a:off x="15792399" y="3524250"/>
            <a:ext cx="3751522" cy="443117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vizigóti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7" name="Shape 242"/>
          <p:cNvSpPr/>
          <p:nvPr/>
        </p:nvSpPr>
        <p:spPr>
          <a:xfrm>
            <a:off x="15792400" y="4237746"/>
            <a:ext cx="2170955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svébi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8" name="Shape 243"/>
          <p:cNvSpPr/>
          <p:nvPr/>
        </p:nvSpPr>
        <p:spPr>
          <a:xfrm>
            <a:off x="15792400" y="4951241"/>
            <a:ext cx="2407326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burgunďania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9" name="Shape 244"/>
          <p:cNvSpPr/>
          <p:nvPr/>
        </p:nvSpPr>
        <p:spPr>
          <a:xfrm>
            <a:off x="15792399" y="5664736"/>
            <a:ext cx="34310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alemáni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0" name="Shape 245"/>
          <p:cNvSpPr/>
          <p:nvPr/>
        </p:nvSpPr>
        <p:spPr>
          <a:xfrm>
            <a:off x="15792399" y="6378231"/>
            <a:ext cx="3810828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lombardi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1" name="Shape 246"/>
          <p:cNvSpPr/>
          <p:nvPr/>
        </p:nvSpPr>
        <p:spPr>
          <a:xfrm>
            <a:off x="15792400" y="7091726"/>
            <a:ext cx="4675744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ostrogóti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2" name="Shape 247"/>
          <p:cNvSpPr/>
          <p:nvPr/>
        </p:nvSpPr>
        <p:spPr>
          <a:xfrm>
            <a:off x="15792400" y="8518712"/>
            <a:ext cx="3278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vandali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3" name="Shape 249"/>
          <p:cNvSpPr/>
          <p:nvPr/>
        </p:nvSpPr>
        <p:spPr>
          <a:xfrm>
            <a:off x="15792399" y="7805221"/>
            <a:ext cx="2587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herulovia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" name="Picture 365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80706" y="1261268"/>
            <a:ext cx="15592661" cy="11173901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367" name="Shape 367"/>
          <p:cNvSpPr/>
          <p:nvPr/>
        </p:nvSpPr>
        <p:spPr>
          <a:xfrm>
            <a:off x="14424421" y="1687710"/>
            <a:ext cx="5107783" cy="7858126"/>
          </a:xfrm>
          <a:prstGeom prst="roundRect">
            <a:avLst>
              <a:gd name="adj" fmla="val 3730"/>
            </a:avLst>
          </a:prstGeom>
          <a:gradFill>
            <a:gsLst>
              <a:gs pos="0">
                <a:srgbClr val="FFFFFF">
                  <a:alpha val="70000"/>
                </a:srgbClr>
              </a:gs>
              <a:gs pos="100000">
                <a:srgbClr val="D6D6D6">
                  <a:alpha val="70000"/>
                </a:srgbClr>
              </a:gs>
            </a:gsLst>
            <a:lin ang="5400000"/>
          </a:gradFill>
          <a:ln w="63500">
            <a:miter lim="400000"/>
          </a:ln>
          <a:effectLst>
            <a:outerShdw blurRad="101600" dir="258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68" name="Shape 368"/>
          <p:cNvSpPr/>
          <p:nvPr/>
        </p:nvSpPr>
        <p:spPr>
          <a:xfrm>
            <a:off x="14817328" y="21252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69" name="Shape 369"/>
          <p:cNvSpPr/>
          <p:nvPr/>
        </p:nvSpPr>
        <p:spPr>
          <a:xfrm>
            <a:off x="14817328" y="28396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0" name="Shape 370"/>
          <p:cNvSpPr/>
          <p:nvPr/>
        </p:nvSpPr>
        <p:spPr>
          <a:xfrm>
            <a:off x="14817328" y="35540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1" name="Shape 371"/>
          <p:cNvSpPr/>
          <p:nvPr/>
        </p:nvSpPr>
        <p:spPr>
          <a:xfrm>
            <a:off x="14817328" y="42683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2" name="Shape 372"/>
          <p:cNvSpPr/>
          <p:nvPr/>
        </p:nvSpPr>
        <p:spPr>
          <a:xfrm>
            <a:off x="14817328" y="49827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3" name="Shape 373"/>
          <p:cNvSpPr/>
          <p:nvPr/>
        </p:nvSpPr>
        <p:spPr>
          <a:xfrm>
            <a:off x="14817328" y="56971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4" name="Shape 374"/>
          <p:cNvSpPr/>
          <p:nvPr/>
        </p:nvSpPr>
        <p:spPr>
          <a:xfrm>
            <a:off x="14817328" y="64115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5" name="Shape 375"/>
          <p:cNvSpPr/>
          <p:nvPr/>
        </p:nvSpPr>
        <p:spPr>
          <a:xfrm>
            <a:off x="14817328" y="71258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7F2D3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76" name="Shape 376"/>
          <p:cNvSpPr/>
          <p:nvPr/>
        </p:nvSpPr>
        <p:spPr>
          <a:xfrm>
            <a:off x="14817328" y="8518921"/>
            <a:ext cx="500063" cy="500064"/>
          </a:xfrm>
          <a:prstGeom prst="roundRect">
            <a:avLst>
              <a:gd name="adj" fmla="val 5704"/>
            </a:avLst>
          </a:prstGeom>
          <a:solidFill>
            <a:srgbClr val="A58244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86" name="Shape 386"/>
          <p:cNvSpPr/>
          <p:nvPr/>
        </p:nvSpPr>
        <p:spPr>
          <a:xfrm>
            <a:off x="14817328" y="7822406"/>
            <a:ext cx="500063" cy="500063"/>
          </a:xfrm>
          <a:prstGeom prst="roundRect">
            <a:avLst>
              <a:gd name="adj" fmla="val 5704"/>
            </a:avLst>
          </a:prstGeom>
          <a:solidFill>
            <a:srgbClr val="B1513B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4" name="Shape 239"/>
          <p:cNvSpPr/>
          <p:nvPr/>
        </p:nvSpPr>
        <p:spPr>
          <a:xfrm>
            <a:off x="15792400" y="2097260"/>
            <a:ext cx="297129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anglo-sasi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5" name="Shape 240"/>
          <p:cNvSpPr/>
          <p:nvPr/>
        </p:nvSpPr>
        <p:spPr>
          <a:xfrm>
            <a:off x="15792400" y="2810755"/>
            <a:ext cx="28093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frankovia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6" name="Shape 241"/>
          <p:cNvSpPr/>
          <p:nvPr/>
        </p:nvSpPr>
        <p:spPr>
          <a:xfrm>
            <a:off x="15792399" y="3524250"/>
            <a:ext cx="3751522" cy="443117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vizigóti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7" name="Shape 242"/>
          <p:cNvSpPr/>
          <p:nvPr/>
        </p:nvSpPr>
        <p:spPr>
          <a:xfrm>
            <a:off x="15792400" y="4237746"/>
            <a:ext cx="2170955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svébi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8" name="Shape 243"/>
          <p:cNvSpPr/>
          <p:nvPr/>
        </p:nvSpPr>
        <p:spPr>
          <a:xfrm>
            <a:off x="15792400" y="4951241"/>
            <a:ext cx="2407326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burgunďania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29" name="Shape 244"/>
          <p:cNvSpPr/>
          <p:nvPr/>
        </p:nvSpPr>
        <p:spPr>
          <a:xfrm>
            <a:off x="15792399" y="5664736"/>
            <a:ext cx="34310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alemáni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0" name="Shape 245"/>
          <p:cNvSpPr/>
          <p:nvPr/>
        </p:nvSpPr>
        <p:spPr>
          <a:xfrm>
            <a:off x="15792399" y="6378231"/>
            <a:ext cx="3810828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lombardi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1" name="Shape 246"/>
          <p:cNvSpPr/>
          <p:nvPr/>
        </p:nvSpPr>
        <p:spPr>
          <a:xfrm>
            <a:off x="15792400" y="7091726"/>
            <a:ext cx="4675744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ostrogóti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2" name="Shape 247"/>
          <p:cNvSpPr/>
          <p:nvPr/>
        </p:nvSpPr>
        <p:spPr>
          <a:xfrm>
            <a:off x="15792400" y="8518712"/>
            <a:ext cx="3278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vandali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3" name="Shape 249"/>
          <p:cNvSpPr/>
          <p:nvPr/>
        </p:nvSpPr>
        <p:spPr>
          <a:xfrm>
            <a:off x="15792399" y="7805221"/>
            <a:ext cx="2587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herulovia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Shape 389"/>
          <p:cNvSpPr/>
          <p:nvPr/>
        </p:nvSpPr>
        <p:spPr>
          <a:xfrm>
            <a:off x="2315598" y="1448189"/>
            <a:ext cx="10165607" cy="24505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>
                <a:solidFill>
                  <a:schemeClr val="tx1"/>
                </a:solidFill>
              </a:rPr>
              <a:t>a </a:t>
            </a:r>
            <a:r>
              <a:rPr lang="pl-PL" sz="5400" dirty="0" smtClean="0">
                <a:solidFill>
                  <a:schemeClr val="tx1"/>
                </a:solidFill>
              </a:rPr>
              <a:t>PO nich </a:t>
            </a:r>
            <a:r>
              <a:rPr lang="pl-PL" sz="5400" dirty="0">
                <a:solidFill>
                  <a:schemeClr val="tx1"/>
                </a:solidFill>
              </a:rPr>
              <a:t>povstane iný</a:t>
            </a:r>
            <a:r>
              <a:rPr lang="pl-PL" sz="5400" dirty="0" smtClean="0">
                <a:solidFill>
                  <a:schemeClr val="tx1"/>
                </a:solidFill>
              </a:rPr>
              <a:t>,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390" name="Shape 390"/>
          <p:cNvSpPr/>
          <p:nvPr/>
        </p:nvSpPr>
        <p:spPr>
          <a:xfrm>
            <a:off x="1338318" y="351060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24</a:t>
            </a:r>
          </a:p>
        </p:txBody>
      </p:sp>
      <p:pic>
        <p:nvPicPr>
          <p:cNvPr id="391" name="Picture 390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394" name="Shape 394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95" name="Shape 395"/>
          <p:cNvSpPr/>
          <p:nvPr/>
        </p:nvSpPr>
        <p:spPr>
          <a:xfrm>
            <a:off x="6022026" y="380079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2.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Vyjde spomedzi desiatich rohov - spomedzi európskych národov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96" name="Shape 396"/>
          <p:cNvSpPr/>
          <p:nvPr/>
        </p:nvSpPr>
        <p:spPr>
          <a:xfrm>
            <a:off x="6022026" y="5809548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3.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Vykorení tri kráľovstvá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97" name="Shape 397"/>
          <p:cNvSpPr/>
          <p:nvPr/>
        </p:nvSpPr>
        <p:spPr>
          <a:xfrm>
            <a:off x="6022026" y="7818305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4. </a:t>
            </a:r>
            <a:r>
              <a:rPr lang="sk-SK" sz="5000" dirty="0" smtClean="0">
                <a:solidFill>
                  <a:srgbClr val="FFFFFF"/>
                </a:solidFill>
              </a:rPr>
              <a:t>K moci prichádza po roku 476 nášho letopočtu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" grpId="1" build="p" bldLvl="5" animBg="1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Shape 399"/>
          <p:cNvSpPr/>
          <p:nvPr/>
        </p:nvSpPr>
        <p:spPr>
          <a:xfrm>
            <a:off x="2315598" y="1448189"/>
            <a:ext cx="10165607" cy="24505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...</a:t>
            </a:r>
            <a:r>
              <a:rPr lang="pl-PL" sz="5400" dirty="0" smtClean="0">
                <a:solidFill>
                  <a:schemeClr val="tx1"/>
                </a:solidFill>
              </a:rPr>
              <a:t>ktorý </a:t>
            </a:r>
            <a:r>
              <a:rPr lang="pl-PL" sz="5400" dirty="0">
                <a:solidFill>
                  <a:schemeClr val="tx1"/>
                </a:solidFill>
              </a:rPr>
              <a:t>bude </a:t>
            </a:r>
            <a:r>
              <a:rPr lang="pl-PL" sz="5400" dirty="0" smtClean="0">
                <a:solidFill>
                  <a:schemeClr val="tx1"/>
                </a:solidFill>
              </a:rPr>
              <a:t>ROZDIELNY od predošlých...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00" name="Shape 400"/>
          <p:cNvSpPr/>
          <p:nvPr/>
        </p:nvSpPr>
        <p:spPr>
          <a:xfrm>
            <a:off x="1338318" y="351060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24</a:t>
            </a:r>
          </a:p>
        </p:txBody>
      </p:sp>
      <p:pic>
        <p:nvPicPr>
          <p:cNvPr id="401" name="Picture 400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04" name="Shape 404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05" name="Shape 405"/>
          <p:cNvSpPr/>
          <p:nvPr/>
        </p:nvSpPr>
        <p:spPr>
          <a:xfrm>
            <a:off x="6022026" y="380079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2.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Vyjde spomedzi desiatich rohov 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-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spomedzi európskych národov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06" name="Shape 406"/>
          <p:cNvSpPr/>
          <p:nvPr/>
        </p:nvSpPr>
        <p:spPr>
          <a:xfrm>
            <a:off x="6022026" y="5809548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3.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Vykorení tri kráľovstvá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07" name="Shape 407"/>
          <p:cNvSpPr/>
          <p:nvPr/>
        </p:nvSpPr>
        <p:spPr>
          <a:xfrm>
            <a:off x="6022026" y="7818305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4. </a:t>
            </a:r>
            <a:r>
              <a:rPr lang="sk-SK" sz="5000" dirty="0" smtClean="0">
                <a:solidFill>
                  <a:srgbClr val="FFFFFF"/>
                </a:solidFill>
              </a:rPr>
              <a:t>K moci prichádza po roku 476 nášho letopočtu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408" name="Shape 408"/>
          <p:cNvSpPr/>
          <p:nvPr/>
        </p:nvSpPr>
        <p:spPr>
          <a:xfrm>
            <a:off x="5924621" y="982706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5. </a:t>
            </a:r>
            <a:r>
              <a:rPr lang="sk-SK" sz="5000" dirty="0" smtClean="0">
                <a:solidFill>
                  <a:srgbClr val="FFFFFF"/>
                </a:solidFill>
              </a:rPr>
              <a:t>Je odlišné od ostatných národov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" grpId="1" build="p" bldLvl="5" animBg="1" advAuto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Shape 410"/>
          <p:cNvSpPr/>
          <p:nvPr/>
        </p:nvSpPr>
        <p:spPr>
          <a:xfrm>
            <a:off x="2315598" y="1448189"/>
            <a:ext cx="10437448" cy="2564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 defTabSz="676909">
              <a:spcBef>
                <a:spcPts val="3600"/>
              </a:spcBef>
              <a:defRPr sz="41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...ten </a:t>
            </a:r>
            <a:r>
              <a:rPr lang="sk-SK" sz="5400" dirty="0">
                <a:solidFill>
                  <a:schemeClr val="tx1"/>
                </a:solidFill>
              </a:rPr>
              <a:t>roh viedol vojnu so svätými a premáhal ich</a:t>
            </a:r>
            <a:r>
              <a:rPr sz="5400" dirty="0" smtClean="0">
                <a:solidFill>
                  <a:schemeClr val="tx1"/>
                </a:solidFill>
              </a:rPr>
              <a:t>… </a:t>
            </a:r>
            <a:r>
              <a:rPr lang="sk-SK" sz="5400" dirty="0">
                <a:solidFill>
                  <a:schemeClr val="tx1"/>
                </a:solidFill>
              </a:rPr>
              <a:t> a unaví svätých </a:t>
            </a:r>
            <a:r>
              <a:rPr lang="sk-SK" sz="5400" dirty="0" smtClean="0">
                <a:solidFill>
                  <a:schemeClr val="tx1"/>
                </a:solidFill>
              </a:rPr>
              <a:t>Najvyššieho</a:t>
            </a:r>
            <a:r>
              <a:rPr sz="5400" smtClean="0">
                <a:solidFill>
                  <a:schemeClr val="tx1"/>
                </a:solidFill>
              </a:rPr>
              <a:t>,”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11" name="Shape 411"/>
          <p:cNvSpPr/>
          <p:nvPr/>
        </p:nvSpPr>
        <p:spPr>
          <a:xfrm>
            <a:off x="1371300" y="4384622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21, 25</a:t>
            </a:r>
          </a:p>
        </p:txBody>
      </p:sp>
      <p:pic>
        <p:nvPicPr>
          <p:cNvPr id="412" name="Picture 41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15" name="Shape 415"/>
          <p:cNvSpPr>
            <a:spLocks noGrp="1"/>
          </p:cNvSpPr>
          <p:nvPr>
            <p:ph type="body" idx="1"/>
          </p:nvPr>
        </p:nvSpPr>
        <p:spPr>
          <a:xfrm>
            <a:off x="6022026" y="1792035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Povstane zo štvrtého kráľovstva - z Ríma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16" name="Shape 416"/>
          <p:cNvSpPr/>
          <p:nvPr/>
        </p:nvSpPr>
        <p:spPr>
          <a:xfrm>
            <a:off x="6022026" y="380079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2.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Vyjde spomedzi desiatich rohov 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-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spomedzi európskych národov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17" name="Shape 417"/>
          <p:cNvSpPr/>
          <p:nvPr/>
        </p:nvSpPr>
        <p:spPr>
          <a:xfrm>
            <a:off x="6022026" y="5809548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3.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Vykorení tri kráľovstvá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18" name="Shape 418"/>
          <p:cNvSpPr/>
          <p:nvPr/>
        </p:nvSpPr>
        <p:spPr>
          <a:xfrm>
            <a:off x="6022026" y="7818305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4. </a:t>
            </a:r>
            <a:r>
              <a:rPr lang="sk-SK" sz="5000" dirty="0" smtClean="0">
                <a:solidFill>
                  <a:srgbClr val="FFFFFF"/>
                </a:solidFill>
              </a:rPr>
              <a:t>K moci prichádza po roku </a:t>
            </a:r>
            <a:r>
              <a:rPr sz="5000" dirty="0" smtClean="0">
                <a:solidFill>
                  <a:srgbClr val="FFFFFF"/>
                </a:solidFill>
              </a:rPr>
              <a:t>476</a:t>
            </a:r>
            <a:r>
              <a:rPr lang="sk-SK" sz="5000" dirty="0" smtClean="0">
                <a:solidFill>
                  <a:srgbClr val="FFFFFF"/>
                </a:solidFill>
              </a:rPr>
              <a:t> nášho letopočtu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419" name="Shape 419"/>
          <p:cNvSpPr/>
          <p:nvPr/>
        </p:nvSpPr>
        <p:spPr>
          <a:xfrm>
            <a:off x="5924621" y="9827062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5. </a:t>
            </a:r>
            <a:r>
              <a:rPr lang="sk-SK" sz="5000" dirty="0" smtClean="0">
                <a:solidFill>
                  <a:srgbClr val="FFFFFF"/>
                </a:solidFill>
              </a:rPr>
              <a:t>Je odlišné od ostatných národov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420" name="Shape 420"/>
          <p:cNvSpPr/>
          <p:nvPr/>
        </p:nvSpPr>
        <p:spPr>
          <a:xfrm>
            <a:off x="6022026" y="11835819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6. </a:t>
            </a:r>
            <a:r>
              <a:rPr lang="sk-SK" sz="5000" dirty="0" smtClean="0">
                <a:solidFill>
                  <a:srgbClr val="FFFFFF"/>
                </a:solidFill>
              </a:rPr>
              <a:t>Vedie vojnu so svätými.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" grpId="1" build="p" bldLvl="5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Shape 422"/>
          <p:cNvSpPr/>
          <p:nvPr/>
        </p:nvSpPr>
        <p:spPr>
          <a:xfrm>
            <a:off x="11995711" y="986446"/>
            <a:ext cx="10437447" cy="2564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hľa, oči </a:t>
            </a:r>
            <a:r>
              <a:rPr lang="sk-SK" sz="5400" dirty="0" smtClean="0">
                <a:solidFill>
                  <a:schemeClr val="tx1"/>
                </a:solidFill>
              </a:rPr>
              <a:t>boli </a:t>
            </a:r>
            <a:r>
              <a:rPr lang="sk-SK" sz="5400" dirty="0">
                <a:solidFill>
                  <a:schemeClr val="tx1"/>
                </a:solidFill>
              </a:rPr>
              <a:t>na tom rohu </a:t>
            </a:r>
            <a:r>
              <a:rPr lang="sk-SK" sz="5400" dirty="0" smtClean="0">
                <a:solidFill>
                  <a:schemeClr val="tx1"/>
                </a:solidFill>
              </a:rPr>
              <a:t>ako </a:t>
            </a:r>
            <a:r>
              <a:rPr lang="sk-SK" sz="5400" dirty="0">
                <a:solidFill>
                  <a:schemeClr val="tx1"/>
                </a:solidFill>
              </a:rPr>
              <a:t>oči človeka a ústa, ktoré </a:t>
            </a:r>
            <a:r>
              <a:rPr lang="sk-SK" sz="5400" dirty="0" smtClean="0">
                <a:solidFill>
                  <a:schemeClr val="tx1"/>
                </a:solidFill>
              </a:rPr>
              <a:t>vraveli </a:t>
            </a:r>
            <a:r>
              <a:rPr lang="sk-SK" sz="5400" dirty="0">
                <a:solidFill>
                  <a:schemeClr val="tx1"/>
                </a:solidFill>
              </a:rPr>
              <a:t>veľké veci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23" name="Shape 423"/>
          <p:cNvSpPr/>
          <p:nvPr/>
        </p:nvSpPr>
        <p:spPr>
          <a:xfrm>
            <a:off x="11932295" y="390638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8</a:t>
            </a:r>
          </a:p>
        </p:txBody>
      </p:sp>
      <p:pic>
        <p:nvPicPr>
          <p:cNvPr id="424" name="Picture 42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05017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Shape 426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27" name="Shape 427"/>
          <p:cNvSpPr>
            <a:spLocks noGrp="1"/>
          </p:cNvSpPr>
          <p:nvPr>
            <p:ph type="body" idx="1"/>
          </p:nvPr>
        </p:nvSpPr>
        <p:spPr>
          <a:xfrm>
            <a:off x="6022026" y="3342172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7</a:t>
            </a:r>
            <a:r>
              <a:rPr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.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Oči a ústa človeka</a:t>
            </a:r>
            <a:r>
              <a:rPr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chemeClr val="tx1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" grpId="1" build="p" bldLvl="5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Shape 429"/>
          <p:cNvSpPr/>
          <p:nvPr/>
        </p:nvSpPr>
        <p:spPr>
          <a:xfrm>
            <a:off x="11995711" y="986446"/>
            <a:ext cx="10437447" cy="2564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bude vravieť slová proti </a:t>
            </a:r>
            <a:r>
              <a:rPr lang="sk-SK" sz="5400" dirty="0" smtClean="0">
                <a:solidFill>
                  <a:schemeClr val="tx1"/>
                </a:solidFill>
              </a:rPr>
              <a:t>Najvyššiemu...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30" name="Shape 430"/>
          <p:cNvSpPr/>
          <p:nvPr/>
        </p:nvSpPr>
        <p:spPr>
          <a:xfrm>
            <a:off x="11932295" y="390638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25</a:t>
            </a:r>
          </a:p>
        </p:txBody>
      </p:sp>
      <p:pic>
        <p:nvPicPr>
          <p:cNvPr id="431" name="Picture 430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05017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Shape 433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34" name="Shape 434"/>
          <p:cNvSpPr>
            <a:spLocks noGrp="1"/>
          </p:cNvSpPr>
          <p:nvPr>
            <p:ph type="body" idx="1"/>
          </p:nvPr>
        </p:nvSpPr>
        <p:spPr>
          <a:xfrm>
            <a:off x="6022026" y="3342172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7.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Oči a ústa človeka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35" name="Shape 435"/>
          <p:cNvSpPr/>
          <p:nvPr/>
        </p:nvSpPr>
        <p:spPr>
          <a:xfrm>
            <a:off x="6022026" y="5452997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8.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Hovorí veľké, odvážne slová proti Bohu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5" grpId="1" build="p" bldLvl="5" animBg="1" advAuto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/>
          <p:nvPr/>
        </p:nvSpPr>
        <p:spPr>
          <a:xfrm>
            <a:off x="11995711" y="986446"/>
            <a:ext cx="10437447" cy="2564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>
                <a:solidFill>
                  <a:schemeClr val="tx1"/>
                </a:solidFill>
              </a:rPr>
              <a:t>a bude pomýšľať na to, že premení časy a zákon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38" name="Shape 438"/>
          <p:cNvSpPr/>
          <p:nvPr/>
        </p:nvSpPr>
        <p:spPr>
          <a:xfrm>
            <a:off x="11932295" y="390638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25</a:t>
            </a:r>
          </a:p>
        </p:txBody>
      </p:sp>
      <p:pic>
        <p:nvPicPr>
          <p:cNvPr id="439" name="Picture 438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05017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hape 441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42" name="Shape 442"/>
          <p:cNvSpPr>
            <a:spLocks noGrp="1"/>
          </p:cNvSpPr>
          <p:nvPr>
            <p:ph type="body" idx="1"/>
          </p:nvPr>
        </p:nvSpPr>
        <p:spPr>
          <a:xfrm>
            <a:off x="6022026" y="3342172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7.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Oči a ústa človeka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43" name="Shape 443"/>
          <p:cNvSpPr/>
          <p:nvPr/>
        </p:nvSpPr>
        <p:spPr>
          <a:xfrm>
            <a:off x="6022026" y="5452997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8.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Hovorí veľké, odvážne slová proti Bohu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44" name="Shape 444"/>
          <p:cNvSpPr/>
          <p:nvPr/>
        </p:nvSpPr>
        <p:spPr>
          <a:xfrm>
            <a:off x="6022026" y="7563823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9.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Zamýšľa zmeniť Božie časy a zákony.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" grpId="1" build="p" bldLvl="5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/>
          <p:nvPr/>
        </p:nvSpPr>
        <p:spPr>
          <a:xfrm>
            <a:off x="11995711" y="986446"/>
            <a:ext cx="10437447" cy="2564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budú vydaní do jeho ruky až do času a čias a do polovice času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47" name="Shape 447"/>
          <p:cNvSpPr/>
          <p:nvPr/>
        </p:nvSpPr>
        <p:spPr>
          <a:xfrm>
            <a:off x="11932295" y="3906388"/>
            <a:ext cx="1056428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7: 25</a:t>
            </a:r>
          </a:p>
        </p:txBody>
      </p:sp>
      <p:pic>
        <p:nvPicPr>
          <p:cNvPr id="448" name="Picture 44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05017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/>
          </p:cNvSpPr>
          <p:nvPr>
            <p:ph type="title"/>
          </p:nvPr>
        </p:nvSpPr>
        <p:spPr>
          <a:xfrm>
            <a:off x="1238250" y="978574"/>
            <a:ext cx="21907500" cy="1098356"/>
          </a:xfrm>
          <a:prstGeom prst="rect">
            <a:avLst/>
          </a:prstGeom>
        </p:spPr>
        <p:txBody>
          <a:bodyPr/>
          <a:lstStyle>
            <a:lvl1pPr algn="ctr"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kráľovstvo malého rohu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51" name="Shape 451"/>
          <p:cNvSpPr>
            <a:spLocks noGrp="1"/>
          </p:cNvSpPr>
          <p:nvPr>
            <p:ph type="body" idx="1"/>
          </p:nvPr>
        </p:nvSpPr>
        <p:spPr>
          <a:xfrm>
            <a:off x="6022026" y="3342172"/>
            <a:ext cx="12339949" cy="1927730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ts val="4500"/>
              </a:spcBef>
              <a:defRPr sz="1800" cap="none" spc="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7.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Oči a ústa človeka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52" name="Shape 452"/>
          <p:cNvSpPr/>
          <p:nvPr/>
        </p:nvSpPr>
        <p:spPr>
          <a:xfrm>
            <a:off x="6022026" y="5452997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8.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Hovorí veľké, odvážne slová proti Bohu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53" name="Shape 453"/>
          <p:cNvSpPr/>
          <p:nvPr/>
        </p:nvSpPr>
        <p:spPr>
          <a:xfrm>
            <a:off x="6022026" y="7563823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9.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Zamýšľa zmeniť Božie časy a zákony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54" name="Shape 454"/>
          <p:cNvSpPr/>
          <p:nvPr/>
        </p:nvSpPr>
        <p:spPr>
          <a:xfrm>
            <a:off x="6022026" y="9674649"/>
            <a:ext cx="12339949" cy="1927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10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Vládne tri a pol prorockého roka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4" grpId="1" build="p" bldLvl="5" animBg="1" advAuto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5391" y="570186"/>
            <a:ext cx="15224236" cy="12094117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>
                <a:alpha val="69187"/>
              </a:srgbClr>
            </a:outerShdw>
            <a:reflection stA="28045" endPos="40000" dir="5400000" sy="-100000" algn="bl" rotWithShape="0"/>
          </a:effectLst>
        </p:spPr>
      </p:pic>
      <p:sp>
        <p:nvSpPr>
          <p:cNvPr id="457" name="Shape 457"/>
          <p:cNvSpPr/>
          <p:nvPr/>
        </p:nvSpPr>
        <p:spPr>
          <a:xfrm>
            <a:off x="16242988" y="2979792"/>
            <a:ext cx="6807588" cy="3323987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571500" indent="-571500" algn="l">
              <a:buSzPct val="90000"/>
              <a:buChar char="•"/>
              <a:defRPr sz="45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rgbClr val="FFFFFF"/>
                </a:solidFill>
              </a:rPr>
              <a:t>Ako sú si proroctvá z Daniela 7             a Zjavenia 13 podobné?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458" name="Shape 458"/>
          <p:cNvSpPr>
            <a:spLocks noGrp="1"/>
          </p:cNvSpPr>
          <p:nvPr>
            <p:ph type="title" idx="4294967295"/>
          </p:nvPr>
        </p:nvSpPr>
        <p:spPr>
          <a:xfrm>
            <a:off x="16360334" y="1364018"/>
            <a:ext cx="5563164" cy="2006601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algn="l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" grpId="1" animBg="1" advAuto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5391" y="570186"/>
            <a:ext cx="15224236" cy="12094117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>
                <a:alpha val="69187"/>
              </a:srgbClr>
            </a:outerShdw>
            <a:reflection stA="28045" endPos="40000" dir="5400000" sy="-100000" algn="bl" rotWithShape="0"/>
          </a:effectLst>
        </p:spPr>
      </p:pic>
      <p:sp>
        <p:nvSpPr>
          <p:cNvPr id="461" name="Shape 461"/>
          <p:cNvSpPr/>
          <p:nvPr/>
        </p:nvSpPr>
        <p:spPr>
          <a:xfrm>
            <a:off x="16499558" y="8468037"/>
            <a:ext cx="6336704" cy="461665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3000" cap="all" spc="479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 dirty="0" smtClean="0">
                <a:solidFill>
                  <a:srgbClr val="FFFFFF"/>
                </a:solidFill>
              </a:rPr>
              <a:t>–</a:t>
            </a:r>
            <a:r>
              <a:rPr lang="sk-SK" sz="3000" cap="all" spc="479" dirty="0" smtClean="0">
                <a:solidFill>
                  <a:srgbClr val="FFFFFF"/>
                </a:solidFill>
              </a:rPr>
              <a:t> zjavenie </a:t>
            </a:r>
            <a:r>
              <a:rPr sz="3000" cap="all" spc="479" dirty="0" smtClean="0">
                <a:solidFill>
                  <a:srgbClr val="FFFFFF"/>
                </a:solidFill>
              </a:rPr>
              <a:t>1</a:t>
            </a:r>
            <a:r>
              <a:rPr lang="sk-SK" sz="3000" cap="all" spc="479" dirty="0" smtClean="0">
                <a:solidFill>
                  <a:srgbClr val="FFFFFF"/>
                </a:solidFill>
              </a:rPr>
              <a:t>2</a:t>
            </a:r>
            <a:r>
              <a:rPr sz="3000" cap="all" spc="479" dirty="0" smtClean="0">
                <a:solidFill>
                  <a:srgbClr val="FFFFFF"/>
                </a:solidFill>
              </a:rPr>
              <a:t>:</a:t>
            </a:r>
            <a:r>
              <a:rPr lang="sk-SK" sz="3000" cap="all" spc="479" dirty="0" smtClean="0">
                <a:solidFill>
                  <a:srgbClr val="FFFFFF"/>
                </a:solidFill>
              </a:rPr>
              <a:t>18-13:1</a:t>
            </a:r>
            <a:endParaRPr sz="3000" cap="all" spc="479" dirty="0">
              <a:solidFill>
                <a:srgbClr val="FFFFFF"/>
              </a:solidFill>
            </a:endParaRPr>
          </a:p>
        </p:txBody>
      </p:sp>
      <p:sp>
        <p:nvSpPr>
          <p:cNvPr id="462" name="Shape 462"/>
          <p:cNvSpPr/>
          <p:nvPr/>
        </p:nvSpPr>
        <p:spPr>
          <a:xfrm>
            <a:off x="16169431" y="2500282"/>
            <a:ext cx="7095459" cy="4985980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45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>
                <a:solidFill>
                  <a:schemeClr val="tx1"/>
                </a:solidFill>
              </a:rPr>
              <a:t>A stál som na morskom piesku</a:t>
            </a:r>
            <a:r>
              <a:rPr lang="pl-PL" sz="5400" dirty="0" smtClean="0">
                <a:solidFill>
                  <a:schemeClr val="tx1"/>
                </a:solidFill>
              </a:rPr>
              <a:t>.</a:t>
            </a:r>
            <a:r>
              <a:rPr sz="5400" dirty="0" smtClean="0">
                <a:solidFill>
                  <a:schemeClr val="tx1"/>
                </a:solidFill>
              </a:rPr>
              <a:t> </a:t>
            </a:r>
            <a:r>
              <a:rPr lang="sk-SK" sz="5400" dirty="0">
                <a:solidFill>
                  <a:schemeClr val="tx1"/>
                </a:solidFill>
              </a:rPr>
              <a:t>A videl som vystupovať z mora šelmu, ktorá mala sedem hláv a desať rohov </a:t>
            </a:r>
            <a:r>
              <a:rPr sz="5400" dirty="0" smtClean="0">
                <a:solidFill>
                  <a:schemeClr val="tx1"/>
                </a:solidFill>
              </a:rPr>
              <a:t>…” 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5391" y="570186"/>
            <a:ext cx="15224236" cy="12094117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>
                <a:alpha val="69187"/>
              </a:srgbClr>
            </a:outerShdw>
            <a:reflection stA="28045" endPos="40000" dir="5400000" sy="-100000" algn="bl" rotWithShape="0"/>
          </a:effectLst>
        </p:spPr>
      </p:pic>
      <p:sp>
        <p:nvSpPr>
          <p:cNvPr id="465" name="Shape 465"/>
          <p:cNvSpPr/>
          <p:nvPr/>
        </p:nvSpPr>
        <p:spPr>
          <a:xfrm>
            <a:off x="16659476" y="9039541"/>
            <a:ext cx="5701794" cy="461665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000" cap="all" spc="479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 dirty="0" smtClean="0">
                <a:solidFill>
                  <a:srgbClr val="FFFFFF"/>
                </a:solidFill>
              </a:rPr>
              <a:t>–</a:t>
            </a:r>
            <a:r>
              <a:rPr lang="sk-SK" sz="3000" cap="all" spc="479" dirty="0" smtClean="0">
                <a:solidFill>
                  <a:srgbClr val="FFFFFF"/>
                </a:solidFill>
              </a:rPr>
              <a:t>zjavenie </a:t>
            </a:r>
            <a:r>
              <a:rPr sz="3000" cap="all" spc="479" dirty="0" smtClean="0">
                <a:solidFill>
                  <a:srgbClr val="FFFFFF"/>
                </a:solidFill>
              </a:rPr>
              <a:t>13</a:t>
            </a:r>
            <a:r>
              <a:rPr sz="3000" cap="all" spc="479" dirty="0">
                <a:solidFill>
                  <a:srgbClr val="FFFFFF"/>
                </a:solidFill>
              </a:rPr>
              <a:t>: </a:t>
            </a:r>
            <a:r>
              <a:rPr sz="3000" cap="all" spc="479" dirty="0" smtClean="0">
                <a:solidFill>
                  <a:srgbClr val="FFFFFF"/>
                </a:solidFill>
              </a:rPr>
              <a:t>2</a:t>
            </a:r>
            <a:endParaRPr sz="3000" cap="all" spc="479" dirty="0">
              <a:solidFill>
                <a:srgbClr val="FFFFFF"/>
              </a:solidFill>
            </a:endParaRPr>
          </a:p>
        </p:txBody>
      </p:sp>
      <p:sp>
        <p:nvSpPr>
          <p:cNvPr id="466" name="Shape 466"/>
          <p:cNvSpPr/>
          <p:nvPr/>
        </p:nvSpPr>
        <p:spPr>
          <a:xfrm>
            <a:off x="16097993" y="2786034"/>
            <a:ext cx="7095459" cy="5816977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45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šelma, ktorú som videl, bola podobná </a:t>
            </a:r>
            <a:r>
              <a:rPr lang="sk-SK" sz="5400" dirty="0" smtClean="0">
                <a:solidFill>
                  <a:schemeClr val="tx1"/>
                </a:solidFill>
              </a:rPr>
              <a:t>leopardovi</a:t>
            </a:r>
            <a:r>
              <a:rPr lang="sk-SK" sz="5400" dirty="0">
                <a:solidFill>
                  <a:schemeClr val="tx1"/>
                </a:solidFill>
              </a:rPr>
              <a:t>, a jej nohy boly jako nohy medveďa a jej ústa </a:t>
            </a:r>
            <a:r>
              <a:rPr lang="sk-SK" sz="5400" dirty="0" smtClean="0">
                <a:solidFill>
                  <a:schemeClr val="tx1"/>
                </a:solidFill>
              </a:rPr>
              <a:t>ako </a:t>
            </a:r>
            <a:r>
              <a:rPr lang="sk-SK" sz="5400" dirty="0">
                <a:solidFill>
                  <a:schemeClr val="tx1"/>
                </a:solidFill>
              </a:rPr>
              <a:t>ústa </a:t>
            </a:r>
            <a:r>
              <a:rPr lang="sk-SK" sz="5400" dirty="0" smtClean="0">
                <a:solidFill>
                  <a:schemeClr val="tx1"/>
                </a:solidFill>
              </a:rPr>
              <a:t>leva</a:t>
            </a:r>
            <a:r>
              <a:rPr lang="sk-SK" sz="5400" dirty="0">
                <a:solidFill>
                  <a:schemeClr val="tx1"/>
                </a:solidFill>
              </a:rPr>
              <a:t>. </a:t>
            </a:r>
            <a:r>
              <a:rPr lang="sk-SK" sz="5400" dirty="0" smtClean="0">
                <a:solidFill>
                  <a:schemeClr val="tx1"/>
                </a:solidFill>
              </a:rPr>
              <a:t> A </a:t>
            </a:r>
            <a:r>
              <a:rPr lang="sk-SK" sz="5400" dirty="0">
                <a:solidFill>
                  <a:schemeClr val="tx1"/>
                </a:solidFill>
              </a:rPr>
              <a:t>drak jej dal svoju moc </a:t>
            </a:r>
            <a:r>
              <a:rPr sz="5400" dirty="0" smtClean="0">
                <a:solidFill>
                  <a:schemeClr val="tx1"/>
                </a:solidFill>
              </a:rPr>
              <a:t>…”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hape 468"/>
          <p:cNvSpPr>
            <a:spLocks noGrp="1"/>
          </p:cNvSpPr>
          <p:nvPr>
            <p:ph type="title"/>
          </p:nvPr>
        </p:nvSpPr>
        <p:spPr>
          <a:xfrm>
            <a:off x="1223929" y="951898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Question:</a:t>
            </a:r>
          </a:p>
        </p:txBody>
      </p:sp>
      <p:sp>
        <p:nvSpPr>
          <p:cNvPr id="469" name="Shape 469"/>
          <p:cNvSpPr>
            <a:spLocks noGrp="1"/>
          </p:cNvSpPr>
          <p:nvPr>
            <p:ph type="body" idx="1"/>
          </p:nvPr>
        </p:nvSpPr>
        <p:spPr>
          <a:xfrm>
            <a:off x="1160856" y="2108104"/>
            <a:ext cx="11180366" cy="2243810"/>
          </a:xfrm>
          <a:prstGeom prst="rect">
            <a:avLst/>
          </a:prstGeom>
        </p:spPr>
        <p:txBody>
          <a:bodyPr>
            <a:noAutofit/>
          </a:bodyPr>
          <a:lstStyle>
            <a:lvl1pPr marL="596900" indent="-596900" defTabSz="775969">
              <a:spcBef>
                <a:spcPts val="4200"/>
              </a:spcBef>
              <a:defRPr sz="47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chemeClr val="tx1"/>
                </a:solidFill>
              </a:rPr>
              <a:t>Ako vieme, že malý roh z Daniela 7 a šelma zo Zjavenia 13 predpovedajú to isté kráľovstvo?</a:t>
            </a:r>
            <a:endParaRPr sz="5000" dirty="0">
              <a:solidFill>
                <a:schemeClr val="tx1"/>
              </a:solidFill>
            </a:endParaRPr>
          </a:p>
        </p:txBody>
      </p:sp>
      <p:sp>
        <p:nvSpPr>
          <p:cNvPr id="470" name="Shape 470"/>
          <p:cNvSpPr/>
          <p:nvPr/>
        </p:nvSpPr>
        <p:spPr>
          <a:xfrm>
            <a:off x="1468489" y="5196482"/>
            <a:ext cx="10165607" cy="24505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 A </a:t>
            </a:r>
            <a:r>
              <a:rPr lang="sk-SK" sz="5400" dirty="0" smtClean="0">
                <a:solidFill>
                  <a:schemeClr val="tx1"/>
                </a:solidFill>
              </a:rPr>
              <a:t>boli </a:t>
            </a:r>
            <a:r>
              <a:rPr lang="sk-SK" sz="5400" dirty="0">
                <a:solidFill>
                  <a:schemeClr val="tx1"/>
                </a:solidFill>
              </a:rPr>
              <a:t>jej dané ústa, ktoré </a:t>
            </a:r>
            <a:r>
              <a:rPr lang="sk-SK" sz="5400" dirty="0" smtClean="0">
                <a:solidFill>
                  <a:schemeClr val="tx1"/>
                </a:solidFill>
              </a:rPr>
              <a:t>hovorili </a:t>
            </a:r>
            <a:r>
              <a:rPr lang="sk-SK" sz="5400" dirty="0">
                <a:solidFill>
                  <a:schemeClr val="tx1"/>
                </a:solidFill>
              </a:rPr>
              <a:t>veľké veci a </a:t>
            </a:r>
            <a:r>
              <a:rPr lang="sk-SK" sz="5400" dirty="0" smtClean="0">
                <a:solidFill>
                  <a:schemeClr val="tx1"/>
                </a:solidFill>
              </a:rPr>
              <a:t>rúhania...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71" name="Shape 471"/>
          <p:cNvSpPr/>
          <p:nvPr/>
        </p:nvSpPr>
        <p:spPr>
          <a:xfrm>
            <a:off x="144902" y="752325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zjavenie </a:t>
            </a:r>
            <a:r>
              <a:rPr sz="3200" cap="all" spc="512" dirty="0" smtClean="0">
                <a:solidFill>
                  <a:srgbClr val="FFFFFF"/>
                </a:solidFill>
              </a:rPr>
              <a:t>13:5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pic>
        <p:nvPicPr>
          <p:cNvPr id="472" name="Picture 47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pic>
        <p:nvPicPr>
          <p:cNvPr id="473" name="pasted-image.pd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89404" y="4002129"/>
            <a:ext cx="11695730" cy="9291074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>
                <a:alpha val="69187"/>
              </a:srgbClr>
            </a:outerShdw>
            <a:reflection stA="28045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" grpId="1" animBg="1" advAuto="0"/>
      <p:bldP spid="471" grpId="2" animBg="1" advAuto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Shape 475"/>
          <p:cNvSpPr>
            <a:spLocks noGrp="1"/>
          </p:cNvSpPr>
          <p:nvPr>
            <p:ph type="title"/>
          </p:nvPr>
        </p:nvSpPr>
        <p:spPr>
          <a:xfrm>
            <a:off x="1223929" y="984880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Question:</a:t>
            </a:r>
          </a:p>
        </p:txBody>
      </p:sp>
      <p:sp>
        <p:nvSpPr>
          <p:cNvPr id="476" name="Shape 476"/>
          <p:cNvSpPr>
            <a:spLocks noGrp="1"/>
          </p:cNvSpPr>
          <p:nvPr>
            <p:ph type="body" idx="1"/>
          </p:nvPr>
        </p:nvSpPr>
        <p:spPr>
          <a:xfrm>
            <a:off x="1160856" y="2141085"/>
            <a:ext cx="11180366" cy="2243810"/>
          </a:xfrm>
          <a:prstGeom prst="rect">
            <a:avLst/>
          </a:prstGeom>
        </p:spPr>
        <p:txBody>
          <a:bodyPr>
            <a:noAutofit/>
          </a:bodyPr>
          <a:lstStyle>
            <a:lvl1pPr marL="596900" indent="-596900" defTabSz="775969">
              <a:spcBef>
                <a:spcPts val="4200"/>
              </a:spcBef>
              <a:defRPr sz="47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>
                <a:solidFill>
                  <a:schemeClr val="tx1"/>
                </a:solidFill>
              </a:rPr>
              <a:t>Ako vieme, že malý roh z Daniela 7 a šelma zo Zjavenia 13 predpovedajú to isté kráľovstvo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477" name="Shape 477"/>
          <p:cNvSpPr/>
          <p:nvPr/>
        </p:nvSpPr>
        <p:spPr>
          <a:xfrm>
            <a:off x="1468489" y="5196482"/>
            <a:ext cx="10165607" cy="24505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 smtClean="0">
                <a:solidFill>
                  <a:schemeClr val="tx1"/>
                </a:solidFill>
              </a:rPr>
              <a:t>A </a:t>
            </a:r>
            <a:r>
              <a:rPr lang="pl-PL" sz="5400" dirty="0">
                <a:solidFill>
                  <a:schemeClr val="tx1"/>
                </a:solidFill>
              </a:rPr>
              <a:t>dalo sa jej, aby bojovala so svätými a premohla ich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78" name="Shape 478"/>
          <p:cNvSpPr/>
          <p:nvPr/>
        </p:nvSpPr>
        <p:spPr>
          <a:xfrm>
            <a:off x="144902" y="752325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zjavenie </a:t>
            </a:r>
            <a:r>
              <a:rPr sz="3200" cap="all" spc="512" dirty="0" smtClean="0">
                <a:solidFill>
                  <a:srgbClr val="FFFFFF"/>
                </a:solidFill>
              </a:rPr>
              <a:t>13: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7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pic>
        <p:nvPicPr>
          <p:cNvPr id="479" name="Picture 478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pic>
        <p:nvPicPr>
          <p:cNvPr id="480" name="pasted-image.pd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89404" y="4002129"/>
            <a:ext cx="11695730" cy="9291074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>
                <a:alpha val="69187"/>
              </a:srgbClr>
            </a:outerShdw>
            <a:reflection stA="28045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Shape 482"/>
          <p:cNvSpPr>
            <a:spLocks noGrp="1"/>
          </p:cNvSpPr>
          <p:nvPr>
            <p:ph type="title"/>
          </p:nvPr>
        </p:nvSpPr>
        <p:spPr>
          <a:xfrm>
            <a:off x="8467418" y="1101890"/>
            <a:ext cx="7648348" cy="1142253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83" name="Shape 483"/>
          <p:cNvSpPr>
            <a:spLocks noGrp="1"/>
          </p:cNvSpPr>
          <p:nvPr>
            <p:ph type="body" idx="1"/>
          </p:nvPr>
        </p:nvSpPr>
        <p:spPr>
          <a:xfrm>
            <a:off x="5016485" y="3499020"/>
            <a:ext cx="14351029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635000" indent="-635000" algn="ctr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chemeClr val="tx1"/>
                </a:solidFill>
              </a:rPr>
              <a:t>Čo tých tri a pol roka, resp. 42 mesiacov symbolizuje</a:t>
            </a:r>
            <a:r>
              <a:rPr sz="5400" dirty="0" smtClean="0">
                <a:solidFill>
                  <a:schemeClr val="tx1"/>
                </a:solidFill>
              </a:rPr>
              <a:t>?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84" name="Shape 484"/>
          <p:cNvSpPr/>
          <p:nvPr/>
        </p:nvSpPr>
        <p:spPr>
          <a:xfrm>
            <a:off x="5856381" y="6220573"/>
            <a:ext cx="12671239" cy="17882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>
                <a:solidFill>
                  <a:schemeClr val="tx1"/>
                </a:solidFill>
              </a:rPr>
              <a:t>každý deň ti dávam za </a:t>
            </a:r>
            <a:r>
              <a:rPr lang="pl-PL" sz="5400" dirty="0" smtClean="0">
                <a:solidFill>
                  <a:schemeClr val="tx1"/>
                </a:solidFill>
              </a:rPr>
              <a:t>ROK.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85" name="Shape 485"/>
          <p:cNvSpPr/>
          <p:nvPr/>
        </p:nvSpPr>
        <p:spPr>
          <a:xfrm>
            <a:off x="6601817" y="7853431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</a:t>
            </a:r>
            <a:r>
              <a:rPr sz="3200" cap="all" spc="512" dirty="0" err="1" smtClean="0">
                <a:solidFill>
                  <a:srgbClr val="FFFFFF"/>
                </a:solidFill>
              </a:rPr>
              <a:t>eze</a:t>
            </a:r>
            <a:r>
              <a:rPr lang="sk-SK" sz="3200" cap="all" spc="512" dirty="0" smtClean="0">
                <a:solidFill>
                  <a:srgbClr val="FFFFFF"/>
                </a:solidFill>
              </a:rPr>
              <a:t>ch</a:t>
            </a:r>
            <a:r>
              <a:rPr sz="3200" cap="all" spc="512" dirty="0" err="1" smtClean="0">
                <a:solidFill>
                  <a:srgbClr val="FFFFFF"/>
                </a:solidFill>
              </a:rPr>
              <a:t>iel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4:6</a:t>
            </a:r>
          </a:p>
        </p:txBody>
      </p:sp>
      <p:sp>
        <p:nvSpPr>
          <p:cNvPr id="486" name="Shape 486"/>
          <p:cNvSpPr/>
          <p:nvPr/>
        </p:nvSpPr>
        <p:spPr>
          <a:xfrm>
            <a:off x="4619572" y="9452774"/>
            <a:ext cx="15359170" cy="1788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štyridsať dní, počítajúc každý deň za rok, ponesiete svoje neprávosti štyridsať rokov</a:t>
            </a:r>
            <a:r>
              <a:rPr sz="5400" dirty="0" smtClean="0">
                <a:solidFill>
                  <a:schemeClr val="tx1"/>
                </a:solidFill>
              </a:rPr>
              <a:t>.</a:t>
            </a:r>
            <a:r>
              <a:rPr lang="sk-SK" sz="5400" dirty="0" smtClean="0">
                <a:solidFill>
                  <a:schemeClr val="tx1"/>
                </a:solidFill>
              </a:rPr>
              <a:t>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87" name="Shape 487"/>
          <p:cNvSpPr/>
          <p:nvPr/>
        </p:nvSpPr>
        <p:spPr>
          <a:xfrm>
            <a:off x="6601817" y="1149790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4. mojžišova </a:t>
            </a:r>
            <a:r>
              <a:rPr sz="3200" cap="all" spc="512" dirty="0" smtClean="0">
                <a:solidFill>
                  <a:srgbClr val="FFFFFF"/>
                </a:solidFill>
              </a:rPr>
              <a:t>14:34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4" grpId="1" animBg="1" advAuto="0"/>
      <p:bldP spid="485" grpId="2" animBg="1" advAuto="0"/>
      <p:bldP spid="486" grpId="3" animBg="1" advAuto="0"/>
      <p:bldP spid="487" grpId="4" animBg="1" advAuto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>
            <a:spLocks noGrp="1"/>
          </p:cNvSpPr>
          <p:nvPr>
            <p:ph type="title"/>
          </p:nvPr>
        </p:nvSpPr>
        <p:spPr>
          <a:xfrm>
            <a:off x="8467418" y="1101890"/>
            <a:ext cx="7648348" cy="1142253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490" name="Shape 490"/>
          <p:cNvSpPr>
            <a:spLocks noGrp="1"/>
          </p:cNvSpPr>
          <p:nvPr>
            <p:ph type="body" idx="1"/>
          </p:nvPr>
        </p:nvSpPr>
        <p:spPr>
          <a:xfrm>
            <a:off x="5016485" y="3499020"/>
            <a:ext cx="14351029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635000" indent="-635000" algn="ctr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>
                <a:solidFill>
                  <a:schemeClr val="tx1"/>
                </a:solidFill>
              </a:rPr>
              <a:t>Čo tých tri a pol roka, resp. </a:t>
            </a:r>
            <a:r>
              <a:rPr lang="sk-SK" sz="5400" dirty="0" smtClean="0">
                <a:solidFill>
                  <a:schemeClr val="tx1"/>
                </a:solidFill>
              </a:rPr>
              <a:t>42 </a:t>
            </a:r>
            <a:r>
              <a:rPr lang="sk-SK" sz="5400" dirty="0">
                <a:solidFill>
                  <a:schemeClr val="tx1"/>
                </a:solidFill>
              </a:rPr>
              <a:t>mesiacov symbolizuje</a:t>
            </a:r>
            <a:r>
              <a:rPr sz="5400" dirty="0" smtClean="0">
                <a:solidFill>
                  <a:srgbClr val="FFFFFF"/>
                </a:solidFill>
              </a:rPr>
              <a:t>?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491" name="Shape 491"/>
          <p:cNvSpPr/>
          <p:nvPr/>
        </p:nvSpPr>
        <p:spPr>
          <a:xfrm>
            <a:off x="5418066" y="6997706"/>
            <a:ext cx="13547867" cy="3835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“…</a:t>
            </a:r>
            <a:r>
              <a:rPr lang="sk-SK" sz="5400" dirty="0">
                <a:solidFill>
                  <a:schemeClr val="tx1"/>
                </a:solidFill>
              </a:rPr>
              <a:t> aby ju tam živili tisíc dvesto šesťdesiat dní </a:t>
            </a:r>
            <a:r>
              <a:rPr sz="5400" dirty="0" smtClean="0">
                <a:solidFill>
                  <a:schemeClr val="tx1"/>
                </a:solidFill>
              </a:rPr>
              <a:t>…</a:t>
            </a:r>
            <a:r>
              <a:rPr lang="sk-SK" sz="5400" dirty="0">
                <a:solidFill>
                  <a:schemeClr val="tx1"/>
                </a:solidFill>
              </a:rPr>
              <a:t> kde ju budú živiť čas a časy a pol času, preč od tvári hada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492" name="Shape 492"/>
          <p:cNvSpPr/>
          <p:nvPr/>
        </p:nvSpPr>
        <p:spPr>
          <a:xfrm>
            <a:off x="6601817" y="1089936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sz="3200" cap="all" spc="512" dirty="0" smtClean="0">
                <a:solidFill>
                  <a:srgbClr val="FFFFFF"/>
                </a:solidFill>
              </a:rPr>
              <a:t>12:6,14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4" name="Table 494"/>
          <p:cNvGraphicFramePr/>
          <p:nvPr>
            <p:extLst>
              <p:ext uri="{D42A27DB-BD31-4B8C-83A1-F6EECF244321}">
                <p14:modId xmlns:p14="http://schemas.microsoft.com/office/powerpoint/2010/main" val="903888448"/>
              </p:ext>
            </p:extLst>
          </p:nvPr>
        </p:nvGraphicFramePr>
        <p:xfrm>
          <a:off x="3694703" y="1083738"/>
          <a:ext cx="17965701" cy="9668568"/>
        </p:xfrm>
        <a:graphic>
          <a:graphicData uri="http://schemas.openxmlformats.org/drawingml/2006/table">
            <a:tbl>
              <a:tblPr lastRow="1">
                <a:tableStyleId>{2708684C-4D16-4618-839F-0558EEFCDFE6}</a:tableStyleId>
              </a:tblPr>
              <a:tblGrid>
                <a:gridCol w="5988567"/>
                <a:gridCol w="5988567"/>
                <a:gridCol w="5988567"/>
              </a:tblGrid>
              <a:tr h="2417142"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Čas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1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Rok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360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Dní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</a:tr>
              <a:tr h="2417142"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Časy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2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Roky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720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Dní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</a:tr>
              <a:tr h="2417142"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Pol času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1/2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Roka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FFFFF"/>
                          </a:solidFill>
                          <a:sym typeface="Avenir Light"/>
                        </a:rPr>
                        <a:t>180 </a:t>
                      </a:r>
                      <a:r>
                        <a:rPr lang="sk-SK" sz="4200" dirty="0" smtClean="0">
                          <a:solidFill>
                            <a:srgbClr val="FFFFFF"/>
                          </a:solidFill>
                          <a:sym typeface="Avenir Light"/>
                        </a:rPr>
                        <a:t>Dní</a:t>
                      </a:r>
                      <a:endParaRPr sz="4200" dirty="0">
                        <a:solidFill>
                          <a:srgbClr val="FFFFFF"/>
                        </a:solidFill>
                        <a:sym typeface="Avenir Light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  <a:lnB w="12700">
                      <a:miter lim="400000"/>
                    </a:lnB>
                  </a:tcPr>
                </a:tc>
              </a:tr>
              <a:tr h="2417142">
                <a:tc>
                  <a:txBody>
                    <a:bodyPr/>
                    <a:lstStyle/>
                    <a:p>
                      <a:pPr lvl="0" defTabSz="825500">
                        <a:defRPr sz="4200">
                          <a:uFillTx/>
                          <a:sym typeface="Avenir Light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sk-SK" sz="4200" dirty="0" smtClean="0">
                          <a:solidFill>
                            <a:srgbClr val="FDA600"/>
                          </a:solidFill>
                          <a:latin typeface="Avenir Medium"/>
                          <a:ea typeface="Avenir Medium"/>
                          <a:cs typeface="Avenir Medium"/>
                          <a:sym typeface="Avenir Medium"/>
                        </a:rPr>
                        <a:t>SPOLU</a:t>
                      </a:r>
                      <a:endParaRPr sz="4200" dirty="0">
                        <a:solidFill>
                          <a:srgbClr val="FDA600"/>
                        </a:solidFill>
                        <a:latin typeface="Avenir Medium"/>
                        <a:ea typeface="Avenir Medium"/>
                        <a:cs typeface="Avenir Medium"/>
                        <a:sym typeface="Avenir Medium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lvl="0" defTabSz="825500">
                        <a:defRPr sz="180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sz="4200" dirty="0">
                          <a:solidFill>
                            <a:srgbClr val="FDA600"/>
                          </a:solidFill>
                          <a:latin typeface="Avenir Medium"/>
                          <a:ea typeface="Avenir Medium"/>
                          <a:cs typeface="Avenir Medium"/>
                          <a:sym typeface="Avenir Medium"/>
                        </a:rPr>
                        <a:t>1260 </a:t>
                      </a:r>
                      <a:r>
                        <a:rPr lang="sk-SK" sz="4200" dirty="0" smtClean="0">
                          <a:solidFill>
                            <a:srgbClr val="FDA600"/>
                          </a:solidFill>
                          <a:latin typeface="Avenir Medium"/>
                          <a:ea typeface="Avenir Medium"/>
                          <a:cs typeface="Avenir Medium"/>
                          <a:sym typeface="Avenir Medium"/>
                        </a:rPr>
                        <a:t>Dní</a:t>
                      </a:r>
                      <a:endParaRPr sz="4200" dirty="0">
                        <a:solidFill>
                          <a:srgbClr val="FDA600"/>
                        </a:solidFill>
                        <a:latin typeface="Avenir Medium"/>
                        <a:ea typeface="Avenir Medium"/>
                        <a:cs typeface="Avenir Medium"/>
                        <a:sym typeface="Avenir Medium"/>
                      </a:endParaRP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</a:tr>
            </a:tbl>
          </a:graphicData>
        </a:graphic>
      </p:graphicFrame>
      <p:sp>
        <p:nvSpPr>
          <p:cNvPr id="495" name="Shape 495"/>
          <p:cNvSpPr/>
          <p:nvPr/>
        </p:nvSpPr>
        <p:spPr>
          <a:xfrm>
            <a:off x="6341936" y="10623622"/>
            <a:ext cx="12671238" cy="1788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45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rgbClr val="FFFFFF"/>
                </a:solidFill>
              </a:rPr>
              <a:t>Každý deň predstavuje jeden rok</a:t>
            </a:r>
            <a:r>
              <a:rPr sz="5400" dirty="0" smtClean="0">
                <a:solidFill>
                  <a:srgbClr val="FFFFFF"/>
                </a:solidFill>
              </a:rPr>
              <a:t>.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496" name="Shape 496"/>
          <p:cNvSpPr/>
          <p:nvPr/>
        </p:nvSpPr>
        <p:spPr>
          <a:xfrm>
            <a:off x="7087372" y="12256480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</a:t>
            </a:r>
            <a:r>
              <a:rPr sz="3200" cap="all" spc="512" dirty="0" err="1" smtClean="0">
                <a:solidFill>
                  <a:srgbClr val="FFFFFF"/>
                </a:solidFill>
              </a:rPr>
              <a:t>eze</a:t>
            </a:r>
            <a:r>
              <a:rPr lang="sk-SK" sz="3200" cap="all" spc="512" dirty="0" smtClean="0">
                <a:solidFill>
                  <a:srgbClr val="FFFFFF"/>
                </a:solidFill>
              </a:rPr>
              <a:t>ch</a:t>
            </a:r>
            <a:r>
              <a:rPr sz="3200" cap="all" spc="512" dirty="0" err="1" smtClean="0">
                <a:solidFill>
                  <a:srgbClr val="FFFFFF"/>
                </a:solidFill>
              </a:rPr>
              <a:t>iel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4:6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" grpId="1" animBg="1" advAuto="0"/>
      <p:bldP spid="496" grpId="2" animBg="1" advAuto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8" name="1058605_60297588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48388" y="-698005"/>
            <a:ext cx="25080776" cy="17948431"/>
          </a:xfrm>
          <a:prstGeom prst="rect">
            <a:avLst/>
          </a:prstGeom>
          <a:ln w="12700">
            <a:miter lim="400000"/>
          </a:ln>
        </p:spPr>
      </p:pic>
      <p:sp>
        <p:nvSpPr>
          <p:cNvPr id="499" name="Shape 49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500" name="Shape 500"/>
          <p:cNvSpPr/>
          <p:nvPr/>
        </p:nvSpPr>
        <p:spPr>
          <a:xfrm>
            <a:off x="1152449" y="2667566"/>
            <a:ext cx="12881732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634999" indent="-634999" algn="l">
              <a:spcBef>
                <a:spcPts val="5900"/>
              </a:spcBef>
              <a:buSzPct val="90000"/>
              <a:buChar char="•"/>
              <a:defRPr sz="45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sa udeje na konci obdobia </a:t>
            </a:r>
            <a:r>
              <a:rPr sz="5000" smtClean="0">
                <a:solidFill>
                  <a:srgbClr val="FFFFFF"/>
                </a:solidFill>
              </a:rPr>
              <a:t>1260 </a:t>
            </a:r>
            <a:r>
              <a:rPr lang="sk-SK" sz="5000" dirty="0" smtClean="0">
                <a:solidFill>
                  <a:srgbClr val="FFFFFF"/>
                </a:solidFill>
              </a:rPr>
              <a:t>rokov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1058605_60297588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48388" y="-698005"/>
            <a:ext cx="25080776" cy="17948431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Shape 50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504" name="Shape 504"/>
          <p:cNvSpPr>
            <a:spLocks noGrp="1"/>
          </p:cNvSpPr>
          <p:nvPr>
            <p:ph type="body" idx="1"/>
          </p:nvPr>
        </p:nvSpPr>
        <p:spPr>
          <a:xfrm>
            <a:off x="1111361" y="2256771"/>
            <a:ext cx="11180366" cy="414572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chemeClr val="tx1"/>
                </a:solidFill>
              </a:rPr>
              <a:t>“</a:t>
            </a:r>
            <a:r>
              <a:rPr lang="sk-SK" sz="5000" dirty="0">
                <a:solidFill>
                  <a:schemeClr val="tx1"/>
                </a:solidFill>
              </a:rPr>
              <a:t>A videl som jednu z jej hláv ako doťatú na smrť, ale jej smrteľná rana bola uzdravená</a:t>
            </a:r>
            <a:r>
              <a:rPr sz="5000" dirty="0" smtClean="0">
                <a:solidFill>
                  <a:schemeClr val="tx1"/>
                </a:solidFill>
              </a:rPr>
              <a:t>.”</a:t>
            </a:r>
            <a:endParaRPr sz="5000" dirty="0">
              <a:solidFill>
                <a:schemeClr val="tx1"/>
              </a:solidFill>
            </a:endParaRPr>
          </a:p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4800" dirty="0">
                <a:solidFill>
                  <a:schemeClr val="tx1"/>
                </a:solidFill>
              </a:rPr>
              <a:t>- </a:t>
            </a:r>
            <a:r>
              <a:rPr lang="sk-SK" sz="4800" dirty="0" smtClean="0">
                <a:solidFill>
                  <a:schemeClr val="tx1"/>
                </a:solidFill>
              </a:rPr>
              <a:t>Zjavenie </a:t>
            </a:r>
            <a:r>
              <a:rPr sz="4800" dirty="0" smtClean="0">
                <a:solidFill>
                  <a:schemeClr val="tx1"/>
                </a:solidFill>
              </a:rPr>
              <a:t>13:3</a:t>
            </a:r>
            <a:endParaRPr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" grpId="1" build="p" bldLvl="5" animBg="1" advAuto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6" name="dark blue earth europe noert 1920x1080 704 hd.jpg"/>
          <p:cNvPicPr/>
          <p:nvPr/>
        </p:nvPicPr>
        <p:blipFill>
          <a:blip r:embed="rId2">
            <a:extLst/>
          </a:blip>
          <a:srcRect l="28902" r="2890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507" name="Shape 507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508" name="Shape 508"/>
          <p:cNvSpPr>
            <a:spLocks noGrp="1"/>
          </p:cNvSpPr>
          <p:nvPr>
            <p:ph type="body" idx="1"/>
          </p:nvPr>
        </p:nvSpPr>
        <p:spPr>
          <a:xfrm>
            <a:off x="11640339" y="2669140"/>
            <a:ext cx="11180366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Aké ďalšie postrehy nachádzame v Zjavení 13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09" name="Shape 509"/>
          <p:cNvSpPr/>
          <p:nvPr/>
        </p:nvSpPr>
        <p:spPr>
          <a:xfrm>
            <a:off x="11640735" y="5727099"/>
            <a:ext cx="11767031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pl-PL" sz="5400" dirty="0">
                <a:solidFill>
                  <a:schemeClr val="tx1"/>
                </a:solidFill>
              </a:rPr>
              <a:t>A dala sa jej moc nad každým pokolením a nad každým ľudom i jazykom i národom</a:t>
            </a:r>
            <a:r>
              <a:rPr sz="5400" dirty="0" smtClean="0">
                <a:solidFill>
                  <a:schemeClr val="tx1"/>
                </a:solidFill>
              </a:rPr>
              <a:t>. </a:t>
            </a:r>
            <a:r>
              <a:rPr lang="pl-PL" sz="5400" dirty="0">
                <a:solidFill>
                  <a:schemeClr val="tx1"/>
                </a:solidFill>
              </a:rPr>
              <a:t>A budú sa jej klaňať všetci, ktorí bývajú na </a:t>
            </a:r>
            <a:r>
              <a:rPr lang="pl-PL" sz="5400" dirty="0" smtClean="0">
                <a:solidFill>
                  <a:schemeClr val="tx1"/>
                </a:solidFill>
              </a:rPr>
              <a:t>zemi, ....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510" name="Shape 510"/>
          <p:cNvSpPr/>
          <p:nvPr/>
        </p:nvSpPr>
        <p:spPr>
          <a:xfrm>
            <a:off x="11640339" y="10409968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zjavenie </a:t>
            </a:r>
            <a:r>
              <a:rPr sz="3200" cap="all" spc="512" dirty="0" smtClean="0">
                <a:solidFill>
                  <a:srgbClr val="FFFFFF"/>
                </a:solidFill>
              </a:rPr>
              <a:t>13:7</a:t>
            </a:r>
            <a:r>
              <a:rPr sz="3200" cap="all" spc="512" dirty="0">
                <a:solidFill>
                  <a:srgbClr val="FFFFFF"/>
                </a:solidFill>
              </a:rPr>
              <a:t>, 8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" grpId="1" animBg="1" advAuto="0"/>
      <p:bldP spid="510" grpId="2" animBg="1" advAuto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Shape 512"/>
          <p:cNvSpPr>
            <a:spLocks noGrp="1"/>
          </p:cNvSpPr>
          <p:nvPr>
            <p:ph type="title"/>
          </p:nvPr>
        </p:nvSpPr>
        <p:spPr>
          <a:xfrm>
            <a:off x="1223929" y="192485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513" name="Shape 513"/>
          <p:cNvSpPr>
            <a:spLocks noGrp="1"/>
          </p:cNvSpPr>
          <p:nvPr>
            <p:ph type="body" idx="1"/>
          </p:nvPr>
        </p:nvSpPr>
        <p:spPr>
          <a:xfrm>
            <a:off x="1137454" y="3892722"/>
            <a:ext cx="11180367" cy="2243810"/>
          </a:xfrm>
          <a:prstGeom prst="rect">
            <a:avLst/>
          </a:prstGeom>
        </p:spPr>
        <p:txBody>
          <a:bodyPr>
            <a:noAutofit/>
          </a:bodyPr>
          <a:lstStyle>
            <a:lvl1pPr marL="596900" indent="-596900" defTabSz="775969">
              <a:spcBef>
                <a:spcPts val="4200"/>
              </a:spcBef>
              <a:defRPr sz="47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Ktorá svetová mocnosť najlepšie napĺňa biblických 10 identifikačných charakteristík malého rohu a šelmy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514" name="Picture 51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16276" y="929282"/>
            <a:ext cx="8782391" cy="11857436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Shape 516"/>
          <p:cNvSpPr>
            <a:spLocks noGrp="1"/>
          </p:cNvSpPr>
          <p:nvPr>
            <p:ph type="title"/>
          </p:nvPr>
        </p:nvSpPr>
        <p:spPr>
          <a:xfrm>
            <a:off x="5479299" y="978574"/>
            <a:ext cx="13425402" cy="159718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660400">
              <a:defRPr sz="4960" spc="79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4960" cap="all" spc="793" dirty="0" smtClean="0">
                <a:solidFill>
                  <a:srgbClr val="FFFFFF"/>
                </a:solidFill>
              </a:rPr>
              <a:t>tri kľúče k správnemu výkladu proroctva</a:t>
            </a:r>
            <a:endParaRPr sz="4960" cap="all" spc="793" dirty="0">
              <a:solidFill>
                <a:srgbClr val="FFFFFF"/>
              </a:solidFill>
            </a:endParaRPr>
          </a:p>
        </p:txBody>
      </p:sp>
      <p:sp>
        <p:nvSpPr>
          <p:cNvPr id="517" name="Shape 517"/>
          <p:cNvSpPr>
            <a:spLocks noGrp="1"/>
          </p:cNvSpPr>
          <p:nvPr>
            <p:ph type="body" idx="1"/>
          </p:nvPr>
        </p:nvSpPr>
        <p:spPr>
          <a:xfrm>
            <a:off x="6022026" y="3711859"/>
            <a:ext cx="12339949" cy="1927730"/>
          </a:xfrm>
          <a:prstGeom prst="rect">
            <a:avLst/>
          </a:prstGeom>
        </p:spPr>
        <p:txBody>
          <a:bodyPr/>
          <a:lstStyle>
            <a:lvl1pPr algn="ctr">
              <a:spcBef>
                <a:spcPts val="4500"/>
              </a:spcBef>
              <a:defRPr sz="5000" cap="none" spc="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1. </a:t>
            </a:r>
            <a:r>
              <a:rPr lang="sk-SK" sz="5000" dirty="0" smtClean="0">
                <a:solidFill>
                  <a:srgbClr val="FFFFFF"/>
                </a:solidFill>
              </a:rPr>
              <a:t>Čítajte biblické proroctvo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18" name="Shape 518"/>
          <p:cNvSpPr/>
          <p:nvPr/>
        </p:nvSpPr>
        <p:spPr>
          <a:xfrm>
            <a:off x="6022026" y="6630734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2. </a:t>
            </a:r>
            <a:r>
              <a:rPr lang="sk-SK" sz="5000" dirty="0" smtClean="0">
                <a:solidFill>
                  <a:srgbClr val="FFFFFF"/>
                </a:solidFill>
              </a:rPr>
              <a:t>Čítajte výklad, ktorý ponúka samotná Biblia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19" name="Shape 519"/>
          <p:cNvSpPr/>
          <p:nvPr/>
        </p:nvSpPr>
        <p:spPr>
          <a:xfrm>
            <a:off x="6022026" y="9549610"/>
            <a:ext cx="12339949" cy="1927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3. </a:t>
            </a:r>
            <a:r>
              <a:rPr lang="sk-SK" sz="5000" dirty="0" smtClean="0">
                <a:solidFill>
                  <a:srgbClr val="FFFFFF"/>
                </a:solidFill>
              </a:rPr>
              <a:t>Hľadajte naplnenie v dejinách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32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3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1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1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grpId="4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" grpId="1" animBg="1" advAuto="0"/>
      <p:bldP spid="517" grpId="2" animBg="1" advAuto="0"/>
      <p:bldP spid="518" grpId="3" animBg="1" advAuto="0"/>
      <p:bldP spid="519" grpId="4" build="p" bldLvl="5" animBg="1" advAuto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1" name="pasted-image.png"/>
          <p:cNvPicPr/>
          <p:nvPr/>
        </p:nvPicPr>
        <p:blipFill>
          <a:blip r:embed="rId2">
            <a:extLst/>
          </a:blip>
          <a:srcRect t="7806" b="7806"/>
          <a:stretch>
            <a:fillRect/>
          </a:stretch>
        </p:blipFill>
        <p:spPr>
          <a:xfrm>
            <a:off x="-444891" y="0"/>
            <a:ext cx="24384001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dissolv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pasted-image.png"/>
          <p:cNvPicPr/>
          <p:nvPr/>
        </p:nvPicPr>
        <p:blipFill>
          <a:blip r:embed="rId2">
            <a:alphaModFix amt="28220"/>
            <a:extLst/>
          </a:blip>
          <a:srcRect t="7806" b="7806"/>
          <a:stretch>
            <a:fillRect/>
          </a:stretch>
        </p:blipFill>
        <p:spPr>
          <a:xfrm>
            <a:off x="-444891" y="0"/>
            <a:ext cx="24384001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524" name="Shape 524"/>
          <p:cNvSpPr>
            <a:spLocks noGrp="1"/>
          </p:cNvSpPr>
          <p:nvPr>
            <p:ph type="body" idx="4294967295"/>
          </p:nvPr>
        </p:nvSpPr>
        <p:spPr>
          <a:xfrm>
            <a:off x="6049322" y="3324023"/>
            <a:ext cx="12285356" cy="210714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algn="ctr" defTabSz="825500">
              <a:spcBef>
                <a:spcPts val="590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Povstane zo štvrtého kráľovstva - Ríma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25" name="Shape 525"/>
          <p:cNvSpPr/>
          <p:nvPr/>
        </p:nvSpPr>
        <p:spPr>
          <a:xfrm>
            <a:off x="10433026" y="3292521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26" name="Shape 526"/>
          <p:cNvSpPr/>
          <p:nvPr/>
        </p:nvSpPr>
        <p:spPr>
          <a:xfrm>
            <a:off x="6942314" y="8869866"/>
            <a:ext cx="10499372" cy="210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Stredoveká Rímska cirkev povstala zo samotného Ríma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27" name="Shape 527"/>
          <p:cNvSpPr/>
          <p:nvPr/>
        </p:nvSpPr>
        <p:spPr>
          <a:xfrm>
            <a:off x="10591724" y="8106876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vatican-city-2048x2560.jpg"/>
          <p:cNvPicPr/>
          <p:nvPr/>
        </p:nvPicPr>
        <p:blipFill>
          <a:blip r:embed="rId2">
            <a:extLst/>
          </a:blip>
          <a:srcRect l="19994" r="19994" b="1279"/>
          <a:stretch>
            <a:fillRect/>
          </a:stretch>
        </p:blipFill>
        <p:spPr>
          <a:xfrm>
            <a:off x="-114716" y="-11001"/>
            <a:ext cx="11179508" cy="14712858"/>
          </a:xfrm>
          <a:prstGeom prst="rect">
            <a:avLst/>
          </a:prstGeom>
          <a:ln w="12700">
            <a:miter lim="400000"/>
          </a:ln>
        </p:spPr>
      </p:pic>
      <p:sp>
        <p:nvSpPr>
          <p:cNvPr id="530" name="Shape 530"/>
          <p:cNvSpPr/>
          <p:nvPr/>
        </p:nvSpPr>
        <p:spPr>
          <a:xfrm>
            <a:off x="12264663" y="947923"/>
            <a:ext cx="11179572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V Ríme po postupnosti cisárov prišla postupnosť pápežov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r>
              <a:rPr lang="sk-SK" sz="5000" dirty="0" smtClean="0">
                <a:solidFill>
                  <a:srgbClr val="FFFFFF"/>
                </a:solidFill>
              </a:rPr>
              <a:t> Keď Konštantín opustil Rím, odovzdal svoj trón pápežovi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31" name="Shape 531"/>
          <p:cNvSpPr/>
          <p:nvPr/>
        </p:nvSpPr>
        <p:spPr>
          <a:xfrm>
            <a:off x="11902090" y="5509586"/>
            <a:ext cx="10871071" cy="892552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900" cap="all" spc="464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00" cap="all" spc="464" dirty="0">
                <a:solidFill>
                  <a:srgbClr val="FFFFFF"/>
                </a:solidFill>
              </a:rPr>
              <a:t>- </a:t>
            </a:r>
            <a:r>
              <a:rPr sz="2900" cap="all" spc="464" dirty="0" err="1">
                <a:solidFill>
                  <a:srgbClr val="FFFFFF"/>
                </a:solidFill>
              </a:rPr>
              <a:t>Labianca</a:t>
            </a:r>
            <a:r>
              <a:rPr sz="2900" cap="all" spc="464" dirty="0">
                <a:solidFill>
                  <a:srgbClr val="FFFFFF"/>
                </a:solidFill>
              </a:rPr>
              <a:t>, </a:t>
            </a:r>
            <a:r>
              <a:rPr sz="2900" cap="all" spc="464" dirty="0" err="1" smtClean="0">
                <a:solidFill>
                  <a:srgbClr val="FFFFFF"/>
                </a:solidFill>
              </a:rPr>
              <a:t>Profesor</a:t>
            </a:r>
            <a:r>
              <a:rPr sz="2900" cap="all" spc="464" dirty="0" smtClean="0">
                <a:solidFill>
                  <a:srgbClr val="FFFFFF"/>
                </a:solidFill>
              </a:rPr>
              <a:t> </a:t>
            </a:r>
            <a:r>
              <a:rPr lang="sk-SK" sz="2900" cap="all" spc="464" dirty="0" smtClean="0">
                <a:solidFill>
                  <a:srgbClr val="FFFFFF"/>
                </a:solidFill>
              </a:rPr>
              <a:t>dejín</a:t>
            </a:r>
            <a:r>
              <a:rPr sz="2900" cap="all" spc="464" dirty="0" smtClean="0">
                <a:solidFill>
                  <a:srgbClr val="FFFFFF"/>
                </a:solidFill>
              </a:rPr>
              <a:t>,</a:t>
            </a:r>
            <a:endParaRPr lang="sk-SK" sz="2900" cap="all" spc="464" dirty="0" smtClean="0">
              <a:solidFill>
                <a:srgbClr val="FFFFFF"/>
              </a:solidFill>
            </a:endParaRPr>
          </a:p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00" cap="all" spc="464" dirty="0" smtClean="0">
                <a:solidFill>
                  <a:srgbClr val="FFFFFF"/>
                </a:solidFill>
              </a:rPr>
              <a:t> </a:t>
            </a:r>
            <a:r>
              <a:rPr lang="sk-SK" sz="2900" cap="all" spc="464" dirty="0" smtClean="0">
                <a:solidFill>
                  <a:srgbClr val="FFFFFF"/>
                </a:solidFill>
              </a:rPr>
              <a:t>Univerzita v ríme</a:t>
            </a:r>
            <a:endParaRPr sz="2900" cap="all" spc="464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" grpId="1" animBg="1" advAuto="0"/>
      <p:bldP spid="531" grpId="2" animBg="1" advAuto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3" name="dark blue earth europe noert 1920x1080 704 hd.jpg"/>
          <p:cNvPicPr/>
          <p:nvPr/>
        </p:nvPicPr>
        <p:blipFill>
          <a:blip r:embed="rId2">
            <a:extLst/>
          </a:blip>
          <a:srcRect l="28902" r="2890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534" name="Shape 534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627379">
              <a:defRPr sz="4712" spc="75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4712" cap="all" spc="753" dirty="0" smtClean="0">
                <a:solidFill>
                  <a:srgbClr val="FFFFFF"/>
                </a:solidFill>
              </a:rPr>
              <a:t>Dejiny identifikujú túto mocnosť</a:t>
            </a:r>
            <a:r>
              <a:rPr sz="4712" cap="all" spc="753" dirty="0" smtClean="0">
                <a:solidFill>
                  <a:srgbClr val="FFFFFF"/>
                </a:solidFill>
              </a:rPr>
              <a:t>:</a:t>
            </a:r>
            <a:endParaRPr sz="4712" cap="all" spc="753" dirty="0">
              <a:solidFill>
                <a:srgbClr val="FFFFFF"/>
              </a:solidFill>
            </a:endParaRPr>
          </a:p>
        </p:txBody>
      </p:sp>
      <p:sp>
        <p:nvSpPr>
          <p:cNvPr id="535" name="Shape 535"/>
          <p:cNvSpPr/>
          <p:nvPr/>
        </p:nvSpPr>
        <p:spPr>
          <a:xfrm>
            <a:off x="11740327" y="2643201"/>
            <a:ext cx="11179573" cy="6152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Presťahovanie bydliska cisára do Konštantínopolu bolo smutným úderom pre prestíž Ríma</a:t>
            </a:r>
            <a:r>
              <a:rPr sz="5000" dirty="0" smtClean="0">
                <a:solidFill>
                  <a:srgbClr val="FFFFFF"/>
                </a:solidFill>
              </a:rPr>
              <a:t>,</a:t>
            </a:r>
            <a:r>
              <a:rPr lang="sk-SK" sz="5000" dirty="0" smtClean="0">
                <a:solidFill>
                  <a:srgbClr val="FFFFFF"/>
                </a:solidFill>
              </a:rPr>
              <a:t> a v tom čase by človek predpovedal jej rýchly úpadok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36" name="Shape 536"/>
          <p:cNvSpPr/>
          <p:nvPr/>
        </p:nvSpPr>
        <p:spPr>
          <a:xfrm>
            <a:off x="11517743" y="8381445"/>
            <a:ext cx="11180367" cy="430887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800" cap="all" spc="448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800" cap="all" spc="448" dirty="0">
                <a:solidFill>
                  <a:srgbClr val="FFFFFF"/>
                </a:solidFill>
              </a:rPr>
              <a:t>–</a:t>
            </a:r>
            <a:r>
              <a:rPr sz="2800" cap="all" spc="448" dirty="0" smtClean="0">
                <a:solidFill>
                  <a:srgbClr val="FFFFFF"/>
                </a:solidFill>
              </a:rPr>
              <a:t>Abbot</a:t>
            </a:r>
            <a:r>
              <a:rPr lang="sk-SK" sz="2800" cap="all" spc="448" dirty="0" smtClean="0">
                <a:solidFill>
                  <a:srgbClr val="FFFFFF"/>
                </a:solidFill>
              </a:rPr>
              <a:t>ove dejiny ríma</a:t>
            </a:r>
            <a:r>
              <a:rPr sz="2800" cap="all" spc="448" dirty="0" smtClean="0">
                <a:solidFill>
                  <a:srgbClr val="FFFFFF"/>
                </a:solidFill>
              </a:rPr>
              <a:t>, </a:t>
            </a:r>
            <a:r>
              <a:rPr lang="sk-SK" sz="2800" cap="all" spc="448" dirty="0" smtClean="0">
                <a:solidFill>
                  <a:srgbClr val="FFFFFF"/>
                </a:solidFill>
              </a:rPr>
              <a:t>str</a:t>
            </a:r>
            <a:r>
              <a:rPr sz="2800" cap="all" spc="448" dirty="0" smtClean="0">
                <a:solidFill>
                  <a:srgbClr val="FFFFFF"/>
                </a:solidFill>
              </a:rPr>
              <a:t>.236</a:t>
            </a:r>
            <a:endParaRPr sz="2800" cap="all" spc="448" dirty="0">
              <a:solidFill>
                <a:srgbClr val="FFFFFF"/>
              </a:solidFill>
            </a:endParaRPr>
          </a:p>
        </p:txBody>
      </p:sp>
      <p:pic>
        <p:nvPicPr>
          <p:cNvPr id="537" name="vatican-city-2048x2560.jpg"/>
          <p:cNvPicPr/>
          <p:nvPr/>
        </p:nvPicPr>
        <p:blipFill>
          <a:blip r:embed="rId3">
            <a:extLst/>
          </a:blip>
          <a:srcRect l="19994" r="19994" b="1279"/>
          <a:stretch>
            <a:fillRect/>
          </a:stretch>
        </p:blipFill>
        <p:spPr>
          <a:xfrm>
            <a:off x="-114716" y="-11001"/>
            <a:ext cx="11179508" cy="147128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dark blue earth europe noert 1920x1080 704 hd.jpg"/>
          <p:cNvPicPr/>
          <p:nvPr/>
        </p:nvPicPr>
        <p:blipFill>
          <a:blip r:embed="rId2">
            <a:extLst/>
          </a:blip>
          <a:srcRect l="28902" r="2890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540" name="Shape 540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627379">
              <a:defRPr sz="4712" spc="75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4712" cap="all" spc="753" dirty="0" smtClean="0">
                <a:solidFill>
                  <a:srgbClr val="FFFFFF"/>
                </a:solidFill>
              </a:rPr>
              <a:t>DEJINY IDENTIFIkujú túto mocnosť</a:t>
            </a:r>
            <a:r>
              <a:rPr sz="4712" cap="all" spc="753" dirty="0" smtClean="0">
                <a:solidFill>
                  <a:srgbClr val="FFFFFF"/>
                </a:solidFill>
              </a:rPr>
              <a:t>:</a:t>
            </a:r>
            <a:endParaRPr sz="4712" cap="all" spc="753" dirty="0">
              <a:solidFill>
                <a:srgbClr val="FFFFFF"/>
              </a:solidFill>
            </a:endParaRPr>
          </a:p>
        </p:txBody>
      </p:sp>
      <p:sp>
        <p:nvSpPr>
          <p:cNvPr id="541" name="Shape 541"/>
          <p:cNvSpPr/>
          <p:nvPr/>
        </p:nvSpPr>
        <p:spPr>
          <a:xfrm>
            <a:off x="11740327" y="2643201"/>
            <a:ext cx="11179573" cy="6152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Ale vývoj a rastúca autorita rísmkeho biskupa, resp. pápeža, jej dala novú chuť do života, a opäť z nej spravila hlavné mesto - tentoraz náboženské hlavné mesto - civilizovaného sveta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42" name="Shape 542"/>
          <p:cNvSpPr/>
          <p:nvPr/>
        </p:nvSpPr>
        <p:spPr>
          <a:xfrm>
            <a:off x="11739930" y="8865174"/>
            <a:ext cx="11180368" cy="446276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900" cap="all" spc="464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00" cap="all" spc="464" dirty="0" smtClean="0">
                <a:solidFill>
                  <a:srgbClr val="FFFFFF"/>
                </a:solidFill>
              </a:rPr>
              <a:t>–</a:t>
            </a:r>
            <a:r>
              <a:rPr lang="sk-SK" sz="2900" cap="all" spc="464" dirty="0" smtClean="0">
                <a:solidFill>
                  <a:srgbClr val="FFFFFF"/>
                </a:solidFill>
              </a:rPr>
              <a:t>abbotove dejiny ríma</a:t>
            </a:r>
            <a:r>
              <a:rPr sz="2900" cap="all" spc="464" dirty="0" smtClean="0">
                <a:solidFill>
                  <a:srgbClr val="FFFFFF"/>
                </a:solidFill>
              </a:rPr>
              <a:t>, </a:t>
            </a:r>
            <a:r>
              <a:rPr lang="sk-SK" sz="2900" cap="all" spc="464" dirty="0" smtClean="0">
                <a:solidFill>
                  <a:srgbClr val="FFFFFF"/>
                </a:solidFill>
              </a:rPr>
              <a:t>str</a:t>
            </a:r>
            <a:r>
              <a:rPr sz="2900" cap="all" spc="464" dirty="0" smtClean="0">
                <a:solidFill>
                  <a:srgbClr val="FFFFFF"/>
                </a:solidFill>
              </a:rPr>
              <a:t>.236</a:t>
            </a:r>
            <a:endParaRPr sz="2900" cap="all" spc="464" dirty="0">
              <a:solidFill>
                <a:srgbClr val="FFFFFF"/>
              </a:solidFill>
            </a:endParaRPr>
          </a:p>
        </p:txBody>
      </p:sp>
      <p:pic>
        <p:nvPicPr>
          <p:cNvPr id="543" name="vatican-city-2048x2560.jpg"/>
          <p:cNvPicPr/>
          <p:nvPr/>
        </p:nvPicPr>
        <p:blipFill>
          <a:blip r:embed="rId3">
            <a:extLst/>
          </a:blip>
          <a:srcRect l="19994" r="19994" b="1279"/>
          <a:stretch>
            <a:fillRect/>
          </a:stretch>
        </p:blipFill>
        <p:spPr>
          <a:xfrm>
            <a:off x="-114716" y="-11001"/>
            <a:ext cx="11179508" cy="147128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5" name="3840x2160.jpg"/>
          <p:cNvPicPr/>
          <p:nvPr/>
        </p:nvPicPr>
        <p:blipFill>
          <a:blip r:embed="rId2">
            <a:alphaModFix amt="65136"/>
            <a:extLst/>
          </a:blip>
          <a:stretch>
            <a:fillRect/>
          </a:stretch>
        </p:blipFill>
        <p:spPr>
          <a:xfrm>
            <a:off x="0" y="0"/>
            <a:ext cx="24384001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546" name="Shape 546"/>
          <p:cNvSpPr>
            <a:spLocks noGrp="1"/>
          </p:cNvSpPr>
          <p:nvPr>
            <p:ph type="body" idx="4294967295"/>
          </p:nvPr>
        </p:nvSpPr>
        <p:spPr>
          <a:xfrm>
            <a:off x="6942314" y="3370825"/>
            <a:ext cx="10499372" cy="210714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algn="ctr" defTabSz="825500">
              <a:spcBef>
                <a:spcPts val="590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rgbClr val="FFFFFF"/>
                </a:solidFill>
              </a:rPr>
              <a:t>Vyjde spomedzi desiatich rohov</a:t>
            </a:r>
            <a:r>
              <a:rPr sz="5400" dirty="0" smtClean="0">
                <a:solidFill>
                  <a:srgbClr val="FFFFFF"/>
                </a:solidFill>
              </a:rPr>
              <a:t>.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547" name="Shape 547"/>
          <p:cNvSpPr/>
          <p:nvPr/>
        </p:nvSpPr>
        <p:spPr>
          <a:xfrm>
            <a:off x="10433026" y="3292521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48" name="Shape 548"/>
          <p:cNvSpPr/>
          <p:nvPr/>
        </p:nvSpPr>
        <p:spPr>
          <a:xfrm>
            <a:off x="6942314" y="8378442"/>
            <a:ext cx="10499372" cy="210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rgbClr val="FFFFFF"/>
                </a:solidFill>
              </a:rPr>
              <a:t>Rímska cirkev vznikla v Európe</a:t>
            </a:r>
            <a:r>
              <a:rPr sz="5400" dirty="0" smtClean="0">
                <a:solidFill>
                  <a:srgbClr val="FFFFFF"/>
                </a:solidFill>
              </a:rPr>
              <a:t>.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549" name="Shape 549"/>
          <p:cNvSpPr/>
          <p:nvPr/>
        </p:nvSpPr>
        <p:spPr>
          <a:xfrm>
            <a:off x="10591724" y="8106876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3840x2160.jpg"/>
          <p:cNvPicPr/>
          <p:nvPr/>
        </p:nvPicPr>
        <p:blipFill>
          <a:blip r:embed="rId2">
            <a:alphaModFix amt="65136"/>
            <a:extLst/>
          </a:blip>
          <a:stretch>
            <a:fillRect/>
          </a:stretch>
        </p:blipFill>
        <p:spPr>
          <a:xfrm>
            <a:off x="0" y="0"/>
            <a:ext cx="24384001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552" name="Shape 552"/>
          <p:cNvSpPr>
            <a:spLocks noGrp="1"/>
          </p:cNvSpPr>
          <p:nvPr>
            <p:ph type="body" idx="4294967295"/>
          </p:nvPr>
        </p:nvSpPr>
        <p:spPr>
          <a:xfrm>
            <a:off x="6942314" y="3534633"/>
            <a:ext cx="10499372" cy="210714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marR="0" indent="0" algn="ctr" defTabSz="825500">
              <a:spcBef>
                <a:spcPts val="5900"/>
              </a:spcBef>
              <a:buSzTx/>
              <a:buNone/>
              <a:defRPr sz="5000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 smtClean="0">
                <a:solidFill>
                  <a:srgbClr val="FFFFFF"/>
                </a:solidFill>
              </a:rPr>
              <a:t>Vykorení tri kráľovstvá.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553" name="Shape 553"/>
          <p:cNvSpPr/>
          <p:nvPr/>
        </p:nvSpPr>
        <p:spPr>
          <a:xfrm>
            <a:off x="10433026" y="3292521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54" name="Shape 554"/>
          <p:cNvSpPr/>
          <p:nvPr/>
        </p:nvSpPr>
        <p:spPr>
          <a:xfrm>
            <a:off x="6942314" y="8378442"/>
            <a:ext cx="10499372" cy="210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err="1" smtClean="0">
                <a:solidFill>
                  <a:srgbClr val="FFFFFF"/>
                </a:solidFill>
              </a:rPr>
              <a:t>Herul</a:t>
            </a:r>
            <a:r>
              <a:rPr lang="sk-SK" sz="5400" dirty="0" smtClean="0">
                <a:solidFill>
                  <a:srgbClr val="FFFFFF"/>
                </a:solidFill>
              </a:rPr>
              <a:t>ovia</a:t>
            </a:r>
            <a:r>
              <a:rPr sz="5400" dirty="0" smtClean="0">
                <a:solidFill>
                  <a:srgbClr val="FFFFFF"/>
                </a:solidFill>
              </a:rPr>
              <a:t>, </a:t>
            </a:r>
            <a:r>
              <a:rPr lang="sk-SK" sz="5400" dirty="0" smtClean="0">
                <a:solidFill>
                  <a:srgbClr val="FFFFFF"/>
                </a:solidFill>
              </a:rPr>
              <a:t>Vandali</a:t>
            </a:r>
            <a:r>
              <a:rPr sz="5400" dirty="0" smtClean="0">
                <a:solidFill>
                  <a:srgbClr val="FFFFFF"/>
                </a:solidFill>
              </a:rPr>
              <a:t>, a</a:t>
            </a:r>
            <a:r>
              <a:rPr lang="sk-SK" sz="5400" dirty="0" smtClean="0">
                <a:solidFill>
                  <a:srgbClr val="FFFFFF"/>
                </a:solidFill>
              </a:rPr>
              <a:t> Ostrogóti</a:t>
            </a:r>
            <a:r>
              <a:rPr sz="5400" dirty="0" smtClean="0">
                <a:solidFill>
                  <a:srgbClr val="FFFFFF"/>
                </a:solidFill>
              </a:rPr>
              <a:t>.</a:t>
            </a:r>
            <a:endParaRPr sz="5400" dirty="0">
              <a:solidFill>
                <a:srgbClr val="FFFFFF"/>
              </a:solidFill>
            </a:endParaRPr>
          </a:p>
        </p:txBody>
      </p:sp>
      <p:sp>
        <p:nvSpPr>
          <p:cNvPr id="555" name="Shape 555"/>
          <p:cNvSpPr/>
          <p:nvPr/>
        </p:nvSpPr>
        <p:spPr>
          <a:xfrm>
            <a:off x="10591724" y="8106876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7" name="Picture 556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80706" y="1261268"/>
            <a:ext cx="15592661" cy="11173901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558" name="Shape 558"/>
          <p:cNvSpPr/>
          <p:nvPr/>
        </p:nvSpPr>
        <p:spPr>
          <a:xfrm>
            <a:off x="14424421" y="1687710"/>
            <a:ext cx="5107783" cy="7858126"/>
          </a:xfrm>
          <a:prstGeom prst="roundRect">
            <a:avLst>
              <a:gd name="adj" fmla="val 3730"/>
            </a:avLst>
          </a:prstGeom>
          <a:gradFill>
            <a:gsLst>
              <a:gs pos="0">
                <a:srgbClr val="FFFFFF">
                  <a:alpha val="70000"/>
                </a:srgbClr>
              </a:gs>
              <a:gs pos="100000">
                <a:srgbClr val="D6D6D6">
                  <a:alpha val="70000"/>
                </a:srgbClr>
              </a:gs>
            </a:gsLst>
            <a:lin ang="5400000"/>
          </a:gradFill>
          <a:ln w="63500">
            <a:miter lim="400000"/>
          </a:ln>
          <a:effectLst>
            <a:outerShdw blurRad="101600" dir="258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59" name="Shape 559"/>
          <p:cNvSpPr/>
          <p:nvPr/>
        </p:nvSpPr>
        <p:spPr>
          <a:xfrm>
            <a:off x="14817328" y="21252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0" name="Shape 560"/>
          <p:cNvSpPr/>
          <p:nvPr/>
        </p:nvSpPr>
        <p:spPr>
          <a:xfrm>
            <a:off x="14817328" y="28396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1" name="Shape 561"/>
          <p:cNvSpPr/>
          <p:nvPr/>
        </p:nvSpPr>
        <p:spPr>
          <a:xfrm>
            <a:off x="14817328" y="35540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2" name="Shape 562"/>
          <p:cNvSpPr/>
          <p:nvPr/>
        </p:nvSpPr>
        <p:spPr>
          <a:xfrm>
            <a:off x="14817328" y="42683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3" name="Shape 563"/>
          <p:cNvSpPr/>
          <p:nvPr/>
        </p:nvSpPr>
        <p:spPr>
          <a:xfrm>
            <a:off x="14817328" y="498276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4" name="Shape 564"/>
          <p:cNvSpPr/>
          <p:nvPr/>
        </p:nvSpPr>
        <p:spPr>
          <a:xfrm>
            <a:off x="14817328" y="569714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5" name="Shape 565"/>
          <p:cNvSpPr/>
          <p:nvPr/>
        </p:nvSpPr>
        <p:spPr>
          <a:xfrm>
            <a:off x="14817328" y="6411515"/>
            <a:ext cx="500063" cy="500064"/>
          </a:xfrm>
          <a:prstGeom prst="roundRect">
            <a:avLst>
              <a:gd name="adj" fmla="val 5704"/>
            </a:avLst>
          </a:prstGeom>
          <a:solidFill>
            <a:srgbClr val="81898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6" name="Shape 566"/>
          <p:cNvSpPr/>
          <p:nvPr/>
        </p:nvSpPr>
        <p:spPr>
          <a:xfrm>
            <a:off x="14817328" y="7125890"/>
            <a:ext cx="500063" cy="500064"/>
          </a:xfrm>
          <a:prstGeom prst="roundRect">
            <a:avLst>
              <a:gd name="adj" fmla="val 5704"/>
            </a:avLst>
          </a:prstGeom>
          <a:solidFill>
            <a:srgbClr val="7F2D3F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67" name="Shape 567"/>
          <p:cNvSpPr/>
          <p:nvPr/>
        </p:nvSpPr>
        <p:spPr>
          <a:xfrm>
            <a:off x="14817328" y="8518921"/>
            <a:ext cx="500063" cy="500064"/>
          </a:xfrm>
          <a:prstGeom prst="roundRect">
            <a:avLst>
              <a:gd name="adj" fmla="val 5704"/>
            </a:avLst>
          </a:prstGeom>
          <a:solidFill>
            <a:srgbClr val="A58244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577" name="Shape 577"/>
          <p:cNvSpPr/>
          <p:nvPr/>
        </p:nvSpPr>
        <p:spPr>
          <a:xfrm>
            <a:off x="14817328" y="7822406"/>
            <a:ext cx="500063" cy="500063"/>
          </a:xfrm>
          <a:prstGeom prst="roundRect">
            <a:avLst>
              <a:gd name="adj" fmla="val 5704"/>
            </a:avLst>
          </a:prstGeom>
          <a:solidFill>
            <a:srgbClr val="B1513B"/>
          </a:solidFill>
          <a:ln w="63500">
            <a:miter lim="400000"/>
          </a:ln>
          <a:effectLst>
            <a:outerShdw blurRad="101600" dir="18900000" rotWithShape="0">
              <a:srgbClr val="000000">
                <a:alpha val="80000"/>
              </a:srgbClr>
            </a:outerShdw>
          </a:effectLst>
        </p:spPr>
        <p:txBody>
          <a:bodyPr lIns="71437" tIns="71437" rIns="71437" bIns="71437" anchor="ctr"/>
          <a:lstStyle/>
          <a:p>
            <a:pPr lvl="0" defTabSz="800100"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34" name="Shape 239"/>
          <p:cNvSpPr/>
          <p:nvPr/>
        </p:nvSpPr>
        <p:spPr>
          <a:xfrm>
            <a:off x="15792400" y="2097260"/>
            <a:ext cx="297129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anglo-sasi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5" name="Shape 240"/>
          <p:cNvSpPr/>
          <p:nvPr/>
        </p:nvSpPr>
        <p:spPr>
          <a:xfrm>
            <a:off x="15792400" y="2810755"/>
            <a:ext cx="28093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frankovia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6" name="Shape 241"/>
          <p:cNvSpPr/>
          <p:nvPr/>
        </p:nvSpPr>
        <p:spPr>
          <a:xfrm>
            <a:off x="15792399" y="3524250"/>
            <a:ext cx="3751522" cy="443117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vizigóti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7" name="Shape 242"/>
          <p:cNvSpPr/>
          <p:nvPr/>
        </p:nvSpPr>
        <p:spPr>
          <a:xfrm>
            <a:off x="15792400" y="4237746"/>
            <a:ext cx="2170955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svébi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8" name="Shape 243"/>
          <p:cNvSpPr/>
          <p:nvPr/>
        </p:nvSpPr>
        <p:spPr>
          <a:xfrm>
            <a:off x="15792400" y="4951241"/>
            <a:ext cx="2407326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burgunďania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39" name="Shape 244"/>
          <p:cNvSpPr/>
          <p:nvPr/>
        </p:nvSpPr>
        <p:spPr>
          <a:xfrm>
            <a:off x="15792399" y="5664736"/>
            <a:ext cx="3431010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alemáni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40" name="Shape 245"/>
          <p:cNvSpPr/>
          <p:nvPr/>
        </p:nvSpPr>
        <p:spPr>
          <a:xfrm>
            <a:off x="15792399" y="6378231"/>
            <a:ext cx="3810828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lombardi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41" name="Shape 246"/>
          <p:cNvSpPr/>
          <p:nvPr/>
        </p:nvSpPr>
        <p:spPr>
          <a:xfrm>
            <a:off x="15792400" y="7091726"/>
            <a:ext cx="4675744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ostrogóti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42" name="Shape 247"/>
          <p:cNvSpPr/>
          <p:nvPr/>
        </p:nvSpPr>
        <p:spPr>
          <a:xfrm>
            <a:off x="15792400" y="8518712"/>
            <a:ext cx="3278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vandali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  <p:sp>
        <p:nvSpPr>
          <p:cNvPr id="43" name="Shape 249"/>
          <p:cNvSpPr/>
          <p:nvPr/>
        </p:nvSpPr>
        <p:spPr>
          <a:xfrm>
            <a:off x="15792399" y="7805221"/>
            <a:ext cx="2587419" cy="443116"/>
          </a:xfrm>
          <a:prstGeom prst="rect">
            <a:avLst/>
          </a:prstGeom>
          <a:noFill/>
          <a:ln w="12700" cap="flat">
            <a:noFill/>
            <a:miter lim="400000"/>
          </a:ln>
          <a:effectLst>
            <a:outerShdw blurRad="25400" dist="12700" dir="2700000" rotWithShape="0">
              <a:srgbClr val="000000">
                <a:alpha val="8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>
            <a:lvl1pPr defTabSz="800100">
              <a:defRPr sz="24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latin typeface="Bank Gothic Light"/>
                <a:ea typeface="Bank Gothic Light"/>
                <a:cs typeface="Bank Gothic Light"/>
                <a:sym typeface="Bank Gothic Light"/>
              </a:defRPr>
            </a:lvl1pPr>
          </a:lstStyle>
          <a:p>
            <a:pPr lvl="0" algn="l">
              <a:defRPr sz="1800">
                <a:solidFill>
                  <a:srgbClr val="000000"/>
                </a:solidFill>
                <a:effectLst/>
              </a:defRPr>
            </a:pPr>
            <a:r>
              <a:rPr lang="sk-SK" sz="3200" dirty="0" smtClean="0">
                <a:solidFill>
                  <a:srgbClr val="FFFFFF"/>
                </a:solidFill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rPr>
              <a:t>herulovia</a:t>
            </a:r>
            <a:endParaRPr sz="3200" dirty="0">
              <a:solidFill>
                <a:srgbClr val="FFFFFF"/>
              </a:solidFill>
              <a:effectLst>
                <a:outerShdw blurRad="25400" dist="23998" dir="2700000" rotWithShape="0">
                  <a:srgbClr val="000000">
                    <a:alpha val="31034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sh dir="r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0" name="3840x2160.jpg"/>
          <p:cNvPicPr/>
          <p:nvPr/>
        </p:nvPicPr>
        <p:blipFill>
          <a:blip r:embed="rId2">
            <a:alphaModFix amt="65136"/>
            <a:extLst/>
          </a:blip>
          <a:stretch>
            <a:fillRect/>
          </a:stretch>
        </p:blipFill>
        <p:spPr>
          <a:xfrm>
            <a:off x="0" y="0"/>
            <a:ext cx="24384001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581" name="Shape 581"/>
          <p:cNvSpPr/>
          <p:nvPr/>
        </p:nvSpPr>
        <p:spPr>
          <a:xfrm>
            <a:off x="6602214" y="466413"/>
            <a:ext cx="11179572" cy="6152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“</a:t>
            </a:r>
            <a:r>
              <a:rPr sz="5000" dirty="0" err="1" smtClean="0">
                <a:solidFill>
                  <a:srgbClr val="FFFFFF"/>
                </a:solidFill>
              </a:rPr>
              <a:t>Vigilius</a:t>
            </a:r>
            <a:r>
              <a:rPr sz="5000" dirty="0" smtClean="0">
                <a:solidFill>
                  <a:srgbClr val="FFFFFF"/>
                </a:solidFill>
              </a:rPr>
              <a:t>…</a:t>
            </a:r>
            <a:r>
              <a:rPr lang="sk-SK" sz="5000" dirty="0" smtClean="0">
                <a:solidFill>
                  <a:srgbClr val="FFFFFF"/>
                </a:solidFill>
              </a:rPr>
              <a:t>zasadol na pápežskú stolicu</a:t>
            </a:r>
            <a:r>
              <a:rPr sz="5000" dirty="0" smtClean="0">
                <a:solidFill>
                  <a:srgbClr val="FFFFFF"/>
                </a:solidFill>
              </a:rPr>
              <a:t> </a:t>
            </a:r>
            <a:r>
              <a:rPr sz="5000" dirty="0">
                <a:solidFill>
                  <a:srgbClr val="FFFFFF"/>
                </a:solidFill>
              </a:rPr>
              <a:t>(538 </a:t>
            </a:r>
            <a:r>
              <a:rPr lang="sk-SK" sz="5000" dirty="0" smtClean="0">
                <a:solidFill>
                  <a:srgbClr val="FFFFFF"/>
                </a:solidFill>
              </a:rPr>
              <a:t>po Kr.</a:t>
            </a:r>
            <a:r>
              <a:rPr sz="5000" dirty="0" smtClean="0">
                <a:solidFill>
                  <a:srgbClr val="FFFFFF"/>
                </a:solidFill>
              </a:rPr>
              <a:t>) </a:t>
            </a:r>
            <a:r>
              <a:rPr lang="sk-SK" sz="5000" dirty="0" smtClean="0">
                <a:solidFill>
                  <a:srgbClr val="FFFFFF"/>
                </a:solidFill>
              </a:rPr>
              <a:t>pod vojenskou obranou </a:t>
            </a:r>
            <a:r>
              <a:rPr sz="5000" dirty="0" err="1" smtClean="0">
                <a:solidFill>
                  <a:srgbClr val="FFFFFF"/>
                </a:solidFill>
              </a:rPr>
              <a:t>Belisari</a:t>
            </a:r>
            <a:r>
              <a:rPr lang="sk-SK" sz="5000" dirty="0" smtClean="0">
                <a:solidFill>
                  <a:srgbClr val="FFFFFF"/>
                </a:solidFill>
              </a:rPr>
              <a:t>a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82" name="Shape 582"/>
          <p:cNvSpPr/>
          <p:nvPr/>
        </p:nvSpPr>
        <p:spPr>
          <a:xfrm>
            <a:off x="6024832" y="5562864"/>
            <a:ext cx="12334336" cy="446276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900" cap="all" spc="464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00" cap="all" spc="464" dirty="0" smtClean="0">
                <a:solidFill>
                  <a:srgbClr val="FFFFFF"/>
                </a:solidFill>
              </a:rPr>
              <a:t>–</a:t>
            </a:r>
            <a:r>
              <a:rPr lang="sk-SK" sz="2900" cap="all" spc="464" dirty="0" smtClean="0">
                <a:solidFill>
                  <a:srgbClr val="FFFFFF"/>
                </a:solidFill>
              </a:rPr>
              <a:t> Dejiny kresťanskej cirkvi diel </a:t>
            </a:r>
            <a:r>
              <a:rPr sz="2900" cap="all" spc="464" dirty="0" smtClean="0">
                <a:solidFill>
                  <a:srgbClr val="FFFFFF"/>
                </a:solidFill>
              </a:rPr>
              <a:t>3</a:t>
            </a:r>
            <a:r>
              <a:rPr sz="2900" cap="all" spc="464" dirty="0">
                <a:solidFill>
                  <a:srgbClr val="FFFFFF"/>
                </a:solidFill>
              </a:rPr>
              <a:t>, </a:t>
            </a:r>
            <a:r>
              <a:rPr lang="sk-SK" sz="2900" cap="all" spc="464" dirty="0" smtClean="0">
                <a:solidFill>
                  <a:srgbClr val="FFFFFF"/>
                </a:solidFill>
              </a:rPr>
              <a:t>str</a:t>
            </a:r>
            <a:r>
              <a:rPr sz="2900" cap="all" spc="464" dirty="0" smtClean="0">
                <a:solidFill>
                  <a:srgbClr val="FFFFFF"/>
                </a:solidFill>
              </a:rPr>
              <a:t>.</a:t>
            </a:r>
            <a:r>
              <a:rPr lang="sk-SK" sz="2900" cap="all" spc="464" dirty="0" smtClean="0">
                <a:solidFill>
                  <a:srgbClr val="FFFFFF"/>
                </a:solidFill>
              </a:rPr>
              <a:t> </a:t>
            </a:r>
            <a:r>
              <a:rPr sz="2900" cap="all" spc="464" dirty="0" smtClean="0">
                <a:solidFill>
                  <a:srgbClr val="FFFFFF"/>
                </a:solidFill>
              </a:rPr>
              <a:t>327</a:t>
            </a:r>
            <a:endParaRPr sz="2900" cap="all" spc="464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dark blue earth europe noert 1920x1080 704 hd.jpg"/>
          <p:cNvPicPr/>
          <p:nvPr/>
        </p:nvPicPr>
        <p:blipFill>
          <a:blip r:embed="rId2">
            <a:extLst/>
          </a:blip>
          <a:srcRect l="28902" r="2890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pic>
        <p:nvPicPr>
          <p:cNvPr id="585" name="Vatican11.jpg"/>
          <p:cNvPicPr/>
          <p:nvPr/>
        </p:nvPicPr>
        <p:blipFill>
          <a:blip r:embed="rId3">
            <a:extLst/>
          </a:blip>
          <a:srcRect l="24988" t="1172" r="24988"/>
          <a:stretch>
            <a:fillRect/>
          </a:stretch>
        </p:blipFill>
        <p:spPr>
          <a:xfrm>
            <a:off x="-114716" y="-201669"/>
            <a:ext cx="11179508" cy="14728747"/>
          </a:xfrm>
          <a:prstGeom prst="rect">
            <a:avLst/>
          </a:prstGeom>
          <a:ln w="12700">
            <a:miter lim="400000"/>
          </a:ln>
        </p:spPr>
      </p:pic>
      <p:sp>
        <p:nvSpPr>
          <p:cNvPr id="586" name="Shape 586"/>
          <p:cNvSpPr>
            <a:spLocks noGrp="1"/>
          </p:cNvSpPr>
          <p:nvPr>
            <p:ph type="body" idx="1"/>
          </p:nvPr>
        </p:nvSpPr>
        <p:spPr>
          <a:xfrm>
            <a:off x="11864329" y="1979227"/>
            <a:ext cx="10499372" cy="21071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500"/>
              </a:spcBef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Odlišný od ostatných národov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87" name="Shape 587"/>
          <p:cNvSpPr/>
          <p:nvPr/>
        </p:nvSpPr>
        <p:spPr>
          <a:xfrm>
            <a:off x="11827837" y="1794203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88" name="Shape 588"/>
          <p:cNvSpPr/>
          <p:nvPr/>
        </p:nvSpPr>
        <p:spPr>
          <a:xfrm>
            <a:off x="11864329" y="6016566"/>
            <a:ext cx="10977816" cy="22923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775969">
              <a:spcBef>
                <a:spcPts val="4200"/>
              </a:spcBef>
              <a:defRPr sz="4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800" dirty="0" smtClean="0">
                <a:solidFill>
                  <a:srgbClr val="FFFFFF"/>
                </a:solidFill>
              </a:rPr>
              <a:t>Stredoveká Rímska cirkev je súčasne náboženským a politickým kráľovstvom, ktoré je možné nájsť v každej krajine</a:t>
            </a:r>
            <a:r>
              <a:rPr sz="4800" dirty="0" smtClean="0">
                <a:solidFill>
                  <a:srgbClr val="FFFFFF"/>
                </a:solidFill>
              </a:rPr>
              <a:t>.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589" name="Shape 589"/>
          <p:cNvSpPr/>
          <p:nvPr/>
        </p:nvSpPr>
        <p:spPr>
          <a:xfrm>
            <a:off x="11926023" y="5016418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90" name="Shape 590"/>
          <p:cNvSpPr/>
          <p:nvPr/>
        </p:nvSpPr>
        <p:spPr>
          <a:xfrm>
            <a:off x="11864330" y="10331986"/>
            <a:ext cx="10800022" cy="25268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800" dirty="0" smtClean="0">
                <a:solidFill>
                  <a:srgbClr val="FFFFFF"/>
                </a:solidFill>
              </a:rPr>
              <a:t>Vatikán je nezávislý štát so svojimi vlastnými zákonmi, armádou, známkami, a veľvyslancami vo väčšine krajín</a:t>
            </a:r>
            <a:r>
              <a:rPr sz="4800" dirty="0" smtClean="0">
                <a:solidFill>
                  <a:srgbClr val="FFFFFF"/>
                </a:solidFill>
              </a:rPr>
              <a:t>.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591" name="Shape 591"/>
          <p:cNvSpPr/>
          <p:nvPr/>
        </p:nvSpPr>
        <p:spPr>
          <a:xfrm>
            <a:off x="11926023" y="9322326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" name="Witch-scene4.jpeg"/>
          <p:cNvPicPr/>
          <p:nvPr/>
        </p:nvPicPr>
        <p:blipFill>
          <a:blip r:embed="rId2">
            <a:extLst/>
          </a:blip>
          <a:srcRect l="24692" r="7741"/>
          <a:stretch>
            <a:fillRect/>
          </a:stretch>
        </p:blipFill>
        <p:spPr>
          <a:xfrm>
            <a:off x="-162383" y="-123722"/>
            <a:ext cx="11179508" cy="13958307"/>
          </a:xfrm>
          <a:prstGeom prst="rect">
            <a:avLst/>
          </a:prstGeom>
          <a:ln w="12700">
            <a:miter lim="400000"/>
          </a:ln>
        </p:spPr>
      </p:pic>
      <p:sp>
        <p:nvSpPr>
          <p:cNvPr id="594" name="Shape 594"/>
          <p:cNvSpPr>
            <a:spLocks noGrp="1"/>
          </p:cNvSpPr>
          <p:nvPr>
            <p:ph type="body" idx="1"/>
          </p:nvPr>
        </p:nvSpPr>
        <p:spPr>
          <a:xfrm>
            <a:off x="11844390" y="1829164"/>
            <a:ext cx="10499372" cy="210714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500"/>
              </a:spcBef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Vedie vojnu so svätými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95" name="Shape 595"/>
          <p:cNvSpPr/>
          <p:nvPr/>
        </p:nvSpPr>
        <p:spPr>
          <a:xfrm>
            <a:off x="11827837" y="1794203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596" name="Shape 596"/>
          <p:cNvSpPr/>
          <p:nvPr/>
        </p:nvSpPr>
        <p:spPr>
          <a:xfrm>
            <a:off x="11804260" y="5850473"/>
            <a:ext cx="10579632" cy="24393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Stredoveká cirkev viedla vojnu s miliónmi verných kresťanov veriacich v Bibliu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597" name="Shape 597"/>
          <p:cNvSpPr/>
          <p:nvPr/>
        </p:nvSpPr>
        <p:spPr>
          <a:xfrm>
            <a:off x="11926023" y="5016418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Shape 599"/>
          <p:cNvSpPr>
            <a:spLocks noGrp="1"/>
          </p:cNvSpPr>
          <p:nvPr>
            <p:ph type="title"/>
          </p:nvPr>
        </p:nvSpPr>
        <p:spPr>
          <a:xfrm>
            <a:off x="1244600" y="863600"/>
            <a:ext cx="6686214" cy="1826617"/>
          </a:xfrm>
          <a:prstGeom prst="rect">
            <a:avLst/>
          </a:prstGeom>
        </p:spPr>
        <p:txBody>
          <a:bodyPr>
            <a:normAutofit/>
          </a:bodyPr>
          <a:lstStyle>
            <a:lvl1pPr defTabSz="668655">
              <a:defRPr sz="5022" spc="80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5022" cap="all" spc="803" dirty="0" smtClean="0">
                <a:solidFill>
                  <a:srgbClr val="FFFFFF"/>
                </a:solidFill>
              </a:rPr>
              <a:t>historická perspektíva</a:t>
            </a:r>
            <a:endParaRPr sz="5022" cap="all" spc="803" dirty="0">
              <a:solidFill>
                <a:srgbClr val="FFFFFF"/>
              </a:solidFill>
            </a:endParaRPr>
          </a:p>
        </p:txBody>
      </p:sp>
      <p:grpSp>
        <p:nvGrpSpPr>
          <p:cNvPr id="602" name="Group 602"/>
          <p:cNvGrpSpPr/>
          <p:nvPr/>
        </p:nvGrpSpPr>
        <p:grpSpPr>
          <a:xfrm>
            <a:off x="7893371" y="2745265"/>
            <a:ext cx="16100589" cy="9700251"/>
            <a:chOff x="0" y="0"/>
            <a:chExt cx="16100587" cy="9700250"/>
          </a:xfrm>
        </p:grpSpPr>
        <p:pic>
          <p:nvPicPr>
            <p:cNvPr id="600" name="pasted-image.tif"/>
            <p:cNvPicPr/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100588" cy="97002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1" name="Screen Shot 2014-10-04 at 19.43.53.png"/>
            <p:cNvPicPr/>
            <p:nvPr/>
          </p:nvPicPr>
          <p:blipFill>
            <a:blip r:embed="rId3">
              <a:extLst/>
            </a:blip>
            <a:srcRect b="22739"/>
            <a:stretch>
              <a:fillRect/>
            </a:stretch>
          </p:blipFill>
          <p:spPr>
            <a:xfrm>
              <a:off x="1708313" y="508905"/>
              <a:ext cx="12683961" cy="75612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03" name="Shape 603"/>
          <p:cNvSpPr/>
          <p:nvPr/>
        </p:nvSpPr>
        <p:spPr>
          <a:xfrm>
            <a:off x="1269502" y="3724322"/>
            <a:ext cx="7826071" cy="61528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718184">
              <a:spcBef>
                <a:spcPts val="5100"/>
              </a:spcBef>
              <a:defRPr sz="43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Svet stredovekej katolíckej Európy fungoval pod množinou veľmi rozdielnych okolností</a:t>
            </a:r>
            <a:r>
              <a:rPr sz="5000" dirty="0" smtClean="0">
                <a:solidFill>
                  <a:srgbClr val="FFFFFF"/>
                </a:solidFill>
              </a:rPr>
              <a:t>. </a:t>
            </a:r>
            <a:r>
              <a:rPr lang="sk-SK" sz="5000" dirty="0" smtClean="0">
                <a:solidFill>
                  <a:srgbClr val="FFFFFF"/>
                </a:solidFill>
              </a:rPr>
              <a:t>Konali to, čo cítili, že je správne v Božích očiach</a:t>
            </a:r>
            <a:r>
              <a:rPr sz="5000" dirty="0" smtClean="0">
                <a:solidFill>
                  <a:srgbClr val="FFFFFF"/>
                </a:solidFill>
              </a:rPr>
              <a:t>. </a:t>
            </a:r>
            <a:r>
              <a:rPr lang="sk-SK" sz="5000" dirty="0" smtClean="0">
                <a:solidFill>
                  <a:srgbClr val="FFFFFF"/>
                </a:solidFill>
              </a:rPr>
              <a:t>Neboli </a:t>
            </a: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hriešnikmi</a:t>
            </a:r>
            <a:r>
              <a:rPr sz="5000" dirty="0" smtClean="0">
                <a:solidFill>
                  <a:srgbClr val="FFFFFF"/>
                </a:solidFill>
              </a:rPr>
              <a:t>” </a:t>
            </a:r>
            <a:r>
              <a:rPr lang="sk-SK" sz="5000" dirty="0" smtClean="0">
                <a:solidFill>
                  <a:srgbClr val="FFFFFF"/>
                </a:solidFill>
              </a:rPr>
              <a:t>a nemali nutne</a:t>
            </a:r>
            <a:r>
              <a:rPr sz="5000" dirty="0" smtClean="0">
                <a:solidFill>
                  <a:srgbClr val="FFFFFF"/>
                </a:solidFill>
              </a:rPr>
              <a:t> “</a:t>
            </a:r>
            <a:r>
              <a:rPr lang="sk-SK" sz="5000" dirty="0" smtClean="0">
                <a:solidFill>
                  <a:srgbClr val="FFFFFF"/>
                </a:solidFill>
              </a:rPr>
              <a:t>zlý úsudok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04" name="Shape 604"/>
          <p:cNvSpPr/>
          <p:nvPr/>
        </p:nvSpPr>
        <p:spPr>
          <a:xfrm>
            <a:off x="1416220" y="10068706"/>
            <a:ext cx="7202541" cy="4826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r">
              <a:defRPr sz="1800">
                <a:solidFill>
                  <a:srgbClr val="000000"/>
                </a:solidFill>
              </a:defRPr>
            </a:pPr>
            <a:r>
              <a:rPr sz="2500" cap="all" spc="4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–</a:t>
            </a:r>
            <a:r>
              <a:rPr sz="2500" u="sng" cap="all" spc="4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  <a:hlinkClick r:id="rId4"/>
              </a:rPr>
              <a:t>www.ewtn.com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Shape 606"/>
          <p:cNvSpPr>
            <a:spLocks noGrp="1"/>
          </p:cNvSpPr>
          <p:nvPr>
            <p:ph type="title"/>
          </p:nvPr>
        </p:nvSpPr>
        <p:spPr>
          <a:xfrm>
            <a:off x="1244600" y="863600"/>
            <a:ext cx="6686214" cy="1826617"/>
          </a:xfrm>
          <a:prstGeom prst="rect">
            <a:avLst/>
          </a:prstGeom>
        </p:spPr>
        <p:txBody>
          <a:bodyPr>
            <a:normAutofit/>
          </a:bodyPr>
          <a:lstStyle>
            <a:lvl1pPr defTabSz="668655">
              <a:defRPr sz="5022" spc="80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5022" cap="all" spc="803" dirty="0" smtClean="0">
                <a:solidFill>
                  <a:srgbClr val="FFFFFF"/>
                </a:solidFill>
              </a:rPr>
              <a:t>historická perspektíva</a:t>
            </a:r>
            <a:endParaRPr sz="5022" cap="all" spc="803" dirty="0">
              <a:solidFill>
                <a:srgbClr val="FFFFFF"/>
              </a:solidFill>
            </a:endParaRPr>
          </a:p>
        </p:txBody>
      </p:sp>
      <p:grpSp>
        <p:nvGrpSpPr>
          <p:cNvPr id="609" name="Group 609"/>
          <p:cNvGrpSpPr/>
          <p:nvPr/>
        </p:nvGrpSpPr>
        <p:grpSpPr>
          <a:xfrm>
            <a:off x="7893371" y="2745265"/>
            <a:ext cx="16100589" cy="9700251"/>
            <a:chOff x="0" y="0"/>
            <a:chExt cx="16100587" cy="9700250"/>
          </a:xfrm>
        </p:grpSpPr>
        <p:pic>
          <p:nvPicPr>
            <p:cNvPr id="607" name="pasted-image.tif"/>
            <p:cNvPicPr/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100588" cy="97002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8" name="Screen Shot 2014-10-04 at 19.43.53.png"/>
            <p:cNvPicPr/>
            <p:nvPr/>
          </p:nvPicPr>
          <p:blipFill>
            <a:blip r:embed="rId3">
              <a:extLst/>
            </a:blip>
            <a:srcRect b="22739"/>
            <a:stretch>
              <a:fillRect/>
            </a:stretch>
          </p:blipFill>
          <p:spPr>
            <a:xfrm>
              <a:off x="1708313" y="508905"/>
              <a:ext cx="12683961" cy="75612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10" name="Shape 610"/>
          <p:cNvSpPr/>
          <p:nvPr/>
        </p:nvSpPr>
        <p:spPr>
          <a:xfrm>
            <a:off x="1174168" y="3737022"/>
            <a:ext cx="7826071" cy="61528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 defTabSz="726440">
              <a:spcBef>
                <a:spcPts val="3900"/>
              </a:spcBef>
              <a:defRPr sz="44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Ak si myslíte, že Inkvizícia bola zlá alebo pomýlená, tak len zvážte dnešný stav tých krajín, kde bola Inkvizícia najaktívnejšia - Španielsko, Portugalsko a Taliansko. Takmer každý človek v tých krajinách je katolík.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11" name="Shape 611"/>
          <p:cNvSpPr/>
          <p:nvPr/>
        </p:nvSpPr>
        <p:spPr>
          <a:xfrm>
            <a:off x="1274683" y="10233051"/>
            <a:ext cx="7202541" cy="4826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r">
              <a:defRPr sz="1800">
                <a:solidFill>
                  <a:srgbClr val="000000"/>
                </a:solidFill>
              </a:defRPr>
            </a:pPr>
            <a:r>
              <a:rPr sz="2500" cap="all" spc="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–</a:t>
            </a:r>
            <a:r>
              <a:rPr sz="2500" u="sng" cap="all" spc="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  <a:hlinkClick r:id="rId4"/>
              </a:rPr>
              <a:t>www.ewtn.com</a:t>
            </a:r>
          </a:p>
        </p:txBody>
      </p:sp>
    </p:spTree>
  </p:cSld>
  <p:clrMapOvr>
    <a:masterClrMapping/>
  </p:clrMapOvr>
  <p:transition spd="slow">
    <p:dissolve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Shape 613"/>
          <p:cNvSpPr>
            <a:spLocks noGrp="1"/>
          </p:cNvSpPr>
          <p:nvPr>
            <p:ph type="title"/>
          </p:nvPr>
        </p:nvSpPr>
        <p:spPr>
          <a:xfrm>
            <a:off x="1244600" y="863600"/>
            <a:ext cx="6686214" cy="1826617"/>
          </a:xfrm>
          <a:prstGeom prst="rect">
            <a:avLst/>
          </a:prstGeom>
        </p:spPr>
        <p:txBody>
          <a:bodyPr>
            <a:normAutofit/>
          </a:bodyPr>
          <a:lstStyle>
            <a:lvl1pPr defTabSz="668655">
              <a:defRPr sz="5022" spc="80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5022" cap="all" spc="803" dirty="0" smtClean="0">
                <a:solidFill>
                  <a:srgbClr val="FFFFFF"/>
                </a:solidFill>
              </a:rPr>
              <a:t>historická perspektíva</a:t>
            </a:r>
            <a:endParaRPr sz="5022" cap="all" spc="803" dirty="0">
              <a:solidFill>
                <a:srgbClr val="FFFFFF"/>
              </a:solidFill>
            </a:endParaRPr>
          </a:p>
        </p:txBody>
      </p:sp>
      <p:grpSp>
        <p:nvGrpSpPr>
          <p:cNvPr id="616" name="Group 616"/>
          <p:cNvGrpSpPr/>
          <p:nvPr/>
        </p:nvGrpSpPr>
        <p:grpSpPr>
          <a:xfrm>
            <a:off x="7893371" y="2745265"/>
            <a:ext cx="16100589" cy="9700251"/>
            <a:chOff x="0" y="0"/>
            <a:chExt cx="16100587" cy="9700250"/>
          </a:xfrm>
        </p:grpSpPr>
        <p:pic>
          <p:nvPicPr>
            <p:cNvPr id="614" name="pasted-image.tif"/>
            <p:cNvPicPr/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100588" cy="97002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15" name="Screen Shot 2014-10-04 at 19.43.53.png"/>
            <p:cNvPicPr/>
            <p:nvPr/>
          </p:nvPicPr>
          <p:blipFill>
            <a:blip r:embed="rId3">
              <a:extLst/>
            </a:blip>
            <a:srcRect b="22739"/>
            <a:stretch>
              <a:fillRect/>
            </a:stretch>
          </p:blipFill>
          <p:spPr>
            <a:xfrm>
              <a:off x="1708313" y="508905"/>
              <a:ext cx="12683961" cy="75612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17" name="Shape 617"/>
          <p:cNvSpPr/>
          <p:nvPr/>
        </p:nvSpPr>
        <p:spPr>
          <a:xfrm>
            <a:off x="790796" y="3768853"/>
            <a:ext cx="8281205" cy="6152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Dr. William Carroll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odpovedá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: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Dobre povedané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18" name="Shape 618"/>
          <p:cNvSpPr/>
          <p:nvPr/>
        </p:nvSpPr>
        <p:spPr>
          <a:xfrm>
            <a:off x="1330128" y="8456974"/>
            <a:ext cx="7202541" cy="5080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r">
              <a:defRPr sz="1800">
                <a:solidFill>
                  <a:srgbClr val="000000"/>
                </a:solidFill>
              </a:defRPr>
            </a:pPr>
            <a:r>
              <a:rPr sz="2700" cap="all" spc="43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–</a:t>
            </a:r>
            <a:r>
              <a:rPr sz="2700" u="sng" cap="all" spc="43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  <a:hlinkClick r:id="rId4"/>
              </a:rPr>
              <a:t>www.ewtn.com</a:t>
            </a:r>
          </a:p>
        </p:txBody>
      </p:sp>
    </p:spTree>
  </p:cSld>
  <p:clrMapOvr>
    <a:masterClrMapping/>
  </p:clrMapOvr>
  <p:transition spd="slow">
    <p:dissolv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" name="pasted-image.png"/>
          <p:cNvPicPr/>
          <p:nvPr/>
        </p:nvPicPr>
        <p:blipFill>
          <a:blip r:embed="rId2">
            <a:extLst/>
          </a:blip>
          <a:srcRect t="5497" b="5497"/>
          <a:stretch>
            <a:fillRect/>
          </a:stretch>
        </p:blipFill>
        <p:spPr>
          <a:xfrm>
            <a:off x="-162383" y="-204237"/>
            <a:ext cx="11179508" cy="14903525"/>
          </a:xfrm>
          <a:prstGeom prst="rect">
            <a:avLst/>
          </a:prstGeom>
          <a:ln w="12700">
            <a:miter lim="400000"/>
          </a:ln>
        </p:spPr>
      </p:pic>
      <p:sp>
        <p:nvSpPr>
          <p:cNvPr id="621" name="Shape 621"/>
          <p:cNvSpPr>
            <a:spLocks noGrp="1"/>
          </p:cNvSpPr>
          <p:nvPr>
            <p:ph type="body" idx="1"/>
          </p:nvPr>
        </p:nvSpPr>
        <p:spPr>
          <a:xfrm>
            <a:off x="11844390" y="1894154"/>
            <a:ext cx="10499372" cy="21071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500"/>
              </a:spcBef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Oči a ústa človeka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22" name="Shape 622"/>
          <p:cNvSpPr/>
          <p:nvPr/>
        </p:nvSpPr>
        <p:spPr>
          <a:xfrm>
            <a:off x="11827837" y="1794203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623" name="Shape 623"/>
          <p:cNvSpPr/>
          <p:nvPr/>
        </p:nvSpPr>
        <p:spPr>
          <a:xfrm>
            <a:off x="11844390" y="5801806"/>
            <a:ext cx="10499372" cy="210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Vodca cirkvi za ňu vidí a hovorí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24" name="Shape 624"/>
          <p:cNvSpPr/>
          <p:nvPr/>
        </p:nvSpPr>
        <p:spPr>
          <a:xfrm>
            <a:off x="11827837" y="5016418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6" name="pasted-image.png"/>
          <p:cNvPicPr/>
          <p:nvPr/>
        </p:nvPicPr>
        <p:blipFill>
          <a:blip r:embed="rId2">
            <a:extLst/>
          </a:blip>
          <a:srcRect t="5497" b="5497"/>
          <a:stretch>
            <a:fillRect/>
          </a:stretch>
        </p:blipFill>
        <p:spPr>
          <a:xfrm>
            <a:off x="-162383" y="-204237"/>
            <a:ext cx="11179508" cy="14903525"/>
          </a:xfrm>
          <a:prstGeom prst="rect">
            <a:avLst/>
          </a:prstGeom>
          <a:ln w="12700">
            <a:miter lim="400000"/>
          </a:ln>
        </p:spPr>
      </p:pic>
      <p:sp>
        <p:nvSpPr>
          <p:cNvPr id="627" name="Shape 627"/>
          <p:cNvSpPr>
            <a:spLocks noGrp="1"/>
          </p:cNvSpPr>
          <p:nvPr>
            <p:ph type="body" idx="1"/>
          </p:nvPr>
        </p:nvSpPr>
        <p:spPr>
          <a:xfrm>
            <a:off x="11844390" y="2057581"/>
            <a:ext cx="10499372" cy="210713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500"/>
              </a:spcBef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Hovorí veľké slová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28" name="Shape 628"/>
          <p:cNvSpPr/>
          <p:nvPr/>
        </p:nvSpPr>
        <p:spPr>
          <a:xfrm>
            <a:off x="11827837" y="1794203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629" name="Shape 629"/>
          <p:cNvSpPr/>
          <p:nvPr/>
        </p:nvSpPr>
        <p:spPr>
          <a:xfrm>
            <a:off x="11844390" y="5743820"/>
            <a:ext cx="10499372" cy="210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lnSpcReduction="10000"/>
          </a:bodyPr>
          <a:lstStyle>
            <a:lvl1pPr algn="l" defTabSz="808990">
              <a:spcBef>
                <a:spcPts val="4400"/>
              </a:spcBef>
              <a:defRPr sz="49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900" dirty="0" smtClean="0">
                <a:solidFill>
                  <a:srgbClr val="FFFFFF"/>
                </a:solidFill>
              </a:rPr>
              <a:t>Pápež Lev </a:t>
            </a:r>
            <a:r>
              <a:rPr sz="4900" dirty="0" smtClean="0">
                <a:solidFill>
                  <a:srgbClr val="FFFFFF"/>
                </a:solidFill>
              </a:rPr>
              <a:t>XIII </a:t>
            </a:r>
            <a:r>
              <a:rPr lang="sk-SK" sz="4900" dirty="0" smtClean="0">
                <a:solidFill>
                  <a:srgbClr val="FFFFFF"/>
                </a:solidFill>
              </a:rPr>
              <a:t>povedal</a:t>
            </a:r>
            <a:r>
              <a:rPr sz="4900" dirty="0" smtClean="0">
                <a:solidFill>
                  <a:srgbClr val="FFFFFF"/>
                </a:solidFill>
              </a:rPr>
              <a:t>, “</a:t>
            </a:r>
            <a:r>
              <a:rPr lang="sk-SK" sz="4900" dirty="0" smtClean="0">
                <a:solidFill>
                  <a:srgbClr val="FFFFFF"/>
                </a:solidFill>
              </a:rPr>
              <a:t>My na tejto zemi zastupujeme všemohúceho Boha</a:t>
            </a:r>
            <a:r>
              <a:rPr sz="4900" dirty="0" smtClean="0">
                <a:solidFill>
                  <a:srgbClr val="FFFFFF"/>
                </a:solidFill>
              </a:rPr>
              <a:t>.”</a:t>
            </a:r>
            <a:endParaRPr sz="4900" dirty="0">
              <a:solidFill>
                <a:srgbClr val="FFFFFF"/>
              </a:solidFill>
            </a:endParaRPr>
          </a:p>
        </p:txBody>
      </p:sp>
      <p:sp>
        <p:nvSpPr>
          <p:cNvPr id="630" name="Shape 630"/>
          <p:cNvSpPr/>
          <p:nvPr/>
        </p:nvSpPr>
        <p:spPr>
          <a:xfrm>
            <a:off x="11827837" y="5016417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Shape 632"/>
          <p:cNvSpPr/>
          <p:nvPr/>
        </p:nvSpPr>
        <p:spPr>
          <a:xfrm>
            <a:off x="-43060" y="-444096"/>
            <a:ext cx="24470121" cy="14922771"/>
          </a:xfrm>
          <a:prstGeom prst="rect">
            <a:avLst/>
          </a:prstGeom>
          <a:solidFill/>
          <a:ln w="63500">
            <a:miter lim="400000"/>
          </a:ln>
        </p:spPr>
        <p:txBody>
          <a:bodyPr lIns="0" tIns="0" rIns="0" bIns="0" anchor="ctr"/>
          <a:lstStyle/>
          <a:p>
            <a:pPr lvl="0">
              <a:defRPr sz="3200" cap="all" spc="512">
                <a:latin typeface="Avenir Medium"/>
                <a:ea typeface="Avenir Medium"/>
                <a:cs typeface="Avenir Medium"/>
                <a:sym typeface="Avenir Medium"/>
              </a:defRPr>
            </a:pPr>
            <a:endParaRPr/>
          </a:p>
        </p:txBody>
      </p:sp>
      <p:pic>
        <p:nvPicPr>
          <p:cNvPr id="633" name="pasted-image.png"/>
          <p:cNvPicPr/>
          <p:nvPr/>
        </p:nvPicPr>
        <p:blipFill>
          <a:blip r:embed="rId2">
            <a:alphaModFix amt="53144"/>
            <a:extLst/>
          </a:blip>
          <a:srcRect l="6565" r="6565"/>
          <a:stretch>
            <a:fillRect/>
          </a:stretch>
        </p:blipFill>
        <p:spPr>
          <a:xfrm>
            <a:off x="-43061" y="-18727"/>
            <a:ext cx="24469984" cy="17511337"/>
          </a:xfrm>
          <a:prstGeom prst="rect">
            <a:avLst/>
          </a:prstGeom>
          <a:ln w="12700">
            <a:miter lim="400000"/>
          </a:ln>
        </p:spPr>
      </p:pic>
      <p:sp>
        <p:nvSpPr>
          <p:cNvPr id="634" name="Shape 634"/>
          <p:cNvSpPr/>
          <p:nvPr/>
        </p:nvSpPr>
        <p:spPr>
          <a:xfrm>
            <a:off x="15855568" y="591502"/>
            <a:ext cx="8064445" cy="4916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“</a:t>
            </a:r>
            <a:r>
              <a:rPr lang="sk-SK" sz="4800" dirty="0">
                <a:solidFill>
                  <a:schemeClr val="tx1">
                    <a:lumMod val="95000"/>
                  </a:schemeClr>
                </a:solidFill>
              </a:rPr>
              <a:t>Je modlitba všetko, čo robí kňaz, aby boli vaše hriechy odpustené</a:t>
            </a: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? </a:t>
            </a:r>
            <a:r>
              <a:rPr lang="sk-SK" sz="4800" dirty="0" smtClean="0">
                <a:solidFill>
                  <a:schemeClr val="tx1">
                    <a:lumMod val="95000"/>
                  </a:schemeClr>
                </a:solidFill>
              </a:rPr>
              <a:t>Nie</a:t>
            </a: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sk-SK" sz="4800" dirty="0" smtClean="0">
                <a:solidFill>
                  <a:schemeClr val="tx1">
                    <a:lumMod val="95000"/>
                  </a:schemeClr>
                </a:solidFill>
              </a:rPr>
              <a:t>Ako Boží nástroj a vysvätený služobník skutočne odpúšťa hriechy</a:t>
            </a: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.”</a:t>
            </a:r>
            <a:endParaRPr sz="48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35" name="Shape 635"/>
          <p:cNvSpPr/>
          <p:nvPr/>
        </p:nvSpPr>
        <p:spPr>
          <a:xfrm>
            <a:off x="15626770" y="5978544"/>
            <a:ext cx="7826071" cy="2077492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700" cap="all" spc="431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700" cap="all" spc="431" dirty="0">
                <a:solidFill>
                  <a:srgbClr val="FFFFFF"/>
                </a:solidFill>
              </a:rPr>
              <a:t>–[Reverend William] Cogan, </a:t>
            </a:r>
            <a:r>
              <a:rPr lang="sk-SK" sz="2700" cap="all" spc="431" dirty="0" smtClean="0">
                <a:solidFill>
                  <a:srgbClr val="FFFFFF"/>
                </a:solidFill>
              </a:rPr>
              <a:t>katechizmus pre dospelých</a:t>
            </a:r>
            <a:r>
              <a:rPr sz="2700" cap="all" spc="431" dirty="0" smtClean="0">
                <a:solidFill>
                  <a:srgbClr val="FFFFFF"/>
                </a:solidFill>
              </a:rPr>
              <a:t>, </a:t>
            </a:r>
            <a:r>
              <a:rPr sz="2700" cap="all" spc="431" dirty="0">
                <a:solidFill>
                  <a:srgbClr val="FFFFFF"/>
                </a:solidFill>
              </a:rPr>
              <a:t>(Chicago, IL: Adult catechetical teaching aids foundation, 1975), p.78].</a:t>
            </a:r>
          </a:p>
        </p:txBody>
      </p:sp>
      <p:sp>
        <p:nvSpPr>
          <p:cNvPr id="636" name="Shape 636"/>
          <p:cNvSpPr/>
          <p:nvPr/>
        </p:nvSpPr>
        <p:spPr>
          <a:xfrm>
            <a:off x="15626770" y="-393197"/>
            <a:ext cx="7826071" cy="37940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“</a:t>
            </a:r>
            <a:r>
              <a:rPr lang="sk-SK" sz="4800" dirty="0">
                <a:solidFill>
                  <a:schemeClr val="tx1">
                    <a:lumMod val="95000"/>
                  </a:schemeClr>
                </a:solidFill>
              </a:rPr>
              <a:t>Kto môže odpúšťať hriechy krome samého Boha</a:t>
            </a:r>
            <a:r>
              <a:rPr lang="sk-SK" sz="4800" dirty="0" smtClean="0">
                <a:solidFill>
                  <a:schemeClr val="tx1">
                    <a:lumMod val="95000"/>
                  </a:schemeClr>
                </a:solidFill>
              </a:rPr>
              <a:t>?</a:t>
            </a:r>
            <a:r>
              <a:rPr sz="4800" dirty="0" smtClean="0">
                <a:solidFill>
                  <a:schemeClr val="tx1">
                    <a:lumMod val="95000"/>
                  </a:schemeClr>
                </a:solidFill>
              </a:rPr>
              <a:t>”</a:t>
            </a:r>
            <a:endParaRPr sz="48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37" name="Shape 637"/>
          <p:cNvSpPr/>
          <p:nvPr/>
        </p:nvSpPr>
        <p:spPr>
          <a:xfrm>
            <a:off x="15626770" y="2818845"/>
            <a:ext cx="7826071" cy="461665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000" cap="all" spc="479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 dirty="0" smtClean="0">
                <a:solidFill>
                  <a:srgbClr val="FFFFFF"/>
                </a:solidFill>
              </a:rPr>
              <a:t>–</a:t>
            </a:r>
            <a:r>
              <a:rPr lang="sk-SK" sz="3000" cap="all" spc="479" dirty="0" smtClean="0">
                <a:solidFill>
                  <a:srgbClr val="FFFFFF"/>
                </a:solidFill>
              </a:rPr>
              <a:t> lukáš </a:t>
            </a:r>
            <a:r>
              <a:rPr sz="3000" cap="all" spc="479" dirty="0" smtClean="0">
                <a:solidFill>
                  <a:srgbClr val="FFFFFF"/>
                </a:solidFill>
              </a:rPr>
              <a:t>5:21</a:t>
            </a:r>
            <a:endParaRPr sz="3000" cap="all" spc="479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250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6" dur="1000" fill="hold"/>
                                        <p:tgtEl>
                                          <p:spTgt spid="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xit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20" dur="1000" fill="hold"/>
                                        <p:tgtEl>
                                          <p:spTgt spid="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9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500"/>
                                        <p:tgtEl>
                                          <p:spTgt spid="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" grpId="1" animBg="1" advAuto="0"/>
      <p:bldP spid="634" grpId="3" animBg="1" advAuto="0"/>
      <p:bldP spid="635" grpId="2" animBg="1" advAuto="0"/>
      <p:bldP spid="635" grpId="4" animBg="1" advAuto="0"/>
      <p:bldP spid="636" grpId="5" animBg="1" advAuto="0"/>
      <p:bldP spid="637" grpId="6" animBg="1" advAuto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dark blue earth europe noert 1920x1080 704 hd.jpg"/>
          <p:cNvPicPr/>
          <p:nvPr/>
        </p:nvPicPr>
        <p:blipFill>
          <a:blip r:embed="rId2">
            <a:extLst/>
          </a:blip>
          <a:srcRect l="28902" r="2890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pic>
        <p:nvPicPr>
          <p:cNvPr id="640" name="pasted-image.tif"/>
          <p:cNvPicPr/>
          <p:nvPr/>
        </p:nvPicPr>
        <p:blipFill>
          <a:blip r:embed="rId3">
            <a:extLst/>
          </a:blip>
          <a:srcRect l="5442" r="5442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641" name="Shape 641"/>
          <p:cNvSpPr>
            <a:spLocks noGrp="1"/>
          </p:cNvSpPr>
          <p:nvPr>
            <p:ph type="body" idx="1"/>
          </p:nvPr>
        </p:nvSpPr>
        <p:spPr>
          <a:xfrm>
            <a:off x="11902599" y="3690168"/>
            <a:ext cx="10499372" cy="2107140"/>
          </a:xfrm>
          <a:prstGeom prst="rect">
            <a:avLst/>
          </a:prstGeom>
        </p:spPr>
        <p:txBody>
          <a:bodyPr/>
          <a:lstStyle>
            <a:lvl1pPr marL="0" indent="0"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Zamýšľa zmeniť Božie časy a zákony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42" name="Shape 642"/>
          <p:cNvSpPr/>
          <p:nvPr/>
        </p:nvSpPr>
        <p:spPr>
          <a:xfrm>
            <a:off x="11891507" y="3065320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643" name="Shape 643"/>
          <p:cNvSpPr/>
          <p:nvPr/>
        </p:nvSpPr>
        <p:spPr>
          <a:xfrm>
            <a:off x="11902599" y="8850811"/>
            <a:ext cx="10499372" cy="28989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784225">
              <a:spcBef>
                <a:spcPts val="5600"/>
              </a:spcBef>
              <a:defRPr sz="47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Pápež má tak veľkú autoritu a moc, že môže meniť, vyhlasovať, alebo vykladať dokonca aj Božie zákony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44" name="Shape 644"/>
          <p:cNvSpPr/>
          <p:nvPr/>
        </p:nvSpPr>
        <p:spPr>
          <a:xfrm>
            <a:off x="11886607" y="8369022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pasted-image.tif"/>
          <p:cNvPicPr/>
          <p:nvPr/>
        </p:nvPicPr>
        <p:blipFill>
          <a:blip r:embed="rId2">
            <a:extLst/>
          </a:blip>
          <a:srcRect l="26156" t="5010" r="26156"/>
          <a:stretch>
            <a:fillRect/>
          </a:stretch>
        </p:blipFill>
        <p:spPr>
          <a:xfrm>
            <a:off x="-114716" y="-201669"/>
            <a:ext cx="11179508" cy="14156744"/>
          </a:xfrm>
          <a:prstGeom prst="rect">
            <a:avLst/>
          </a:prstGeom>
          <a:ln w="12700">
            <a:miter lim="400000"/>
          </a:ln>
        </p:spPr>
      </p:pic>
      <p:sp>
        <p:nvSpPr>
          <p:cNvPr id="647" name="Shape 647"/>
          <p:cNvSpPr>
            <a:spLocks noGrp="1"/>
          </p:cNvSpPr>
          <p:nvPr>
            <p:ph type="body" idx="1"/>
          </p:nvPr>
        </p:nvSpPr>
        <p:spPr>
          <a:xfrm>
            <a:off x="11962424" y="3462264"/>
            <a:ext cx="10499372" cy="21071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Vládne tri a pol prorockých rokov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48" name="Shape 648"/>
          <p:cNvSpPr/>
          <p:nvPr/>
        </p:nvSpPr>
        <p:spPr>
          <a:xfrm>
            <a:off x="11891507" y="3065320"/>
            <a:ext cx="3517951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proroctvo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649" name="Shape 649"/>
          <p:cNvSpPr/>
          <p:nvPr/>
        </p:nvSpPr>
        <p:spPr>
          <a:xfrm>
            <a:off x="11962424" y="9097298"/>
            <a:ext cx="10873838" cy="24412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Pápežstvo vládlo presne 1 260 rokov od roku 538 n l. po rok 1798 n. l</a:t>
            </a:r>
            <a:r>
              <a:rPr sz="500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50" name="Shape 650"/>
          <p:cNvSpPr/>
          <p:nvPr/>
        </p:nvSpPr>
        <p:spPr>
          <a:xfrm>
            <a:off x="11891507" y="8342127"/>
            <a:ext cx="3200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naplnenie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Shape 652"/>
          <p:cNvSpPr/>
          <p:nvPr/>
        </p:nvSpPr>
        <p:spPr>
          <a:xfrm>
            <a:off x="5624646" y="8167638"/>
            <a:ext cx="13134708" cy="2308324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Ostrogóti, posledné z ariánskych kráľovstiev, ktoré odporovali Rímskej cirkvi, bolo zvrhnuté v roku 538 nášho letopočtu.</a:t>
            </a:r>
            <a:endParaRPr sz="5000" dirty="0">
              <a:solidFill>
                <a:srgbClr val="FFFFFF"/>
              </a:solidFill>
            </a:endParaRPr>
          </a:p>
        </p:txBody>
      </p:sp>
      <p:grpSp>
        <p:nvGrpSpPr>
          <p:cNvPr id="656" name="Group 656"/>
          <p:cNvGrpSpPr/>
          <p:nvPr/>
        </p:nvGrpSpPr>
        <p:grpSpPr>
          <a:xfrm>
            <a:off x="2663797" y="6535069"/>
            <a:ext cx="18910029" cy="645863"/>
            <a:chOff x="0" y="0"/>
            <a:chExt cx="18910027" cy="645861"/>
          </a:xfrm>
        </p:grpSpPr>
        <p:sp>
          <p:nvSpPr>
            <p:cNvPr id="653" name="Shape 653"/>
            <p:cNvSpPr/>
            <p:nvPr/>
          </p:nvSpPr>
          <p:spPr>
            <a:xfrm>
              <a:off x="0" y="322930"/>
              <a:ext cx="18910028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  <p:sp>
          <p:nvSpPr>
            <p:cNvPr id="654" name="Shape 654"/>
            <p:cNvSpPr/>
            <p:nvPr/>
          </p:nvSpPr>
          <p:spPr>
            <a:xfrm flipV="1">
              <a:off x="11272" y="-1"/>
              <a:ext cx="1" cy="645863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  <p:sp>
          <p:nvSpPr>
            <p:cNvPr id="655" name="Shape 655"/>
            <p:cNvSpPr/>
            <p:nvPr/>
          </p:nvSpPr>
          <p:spPr>
            <a:xfrm flipV="1">
              <a:off x="18909570" y="-1"/>
              <a:ext cx="1" cy="645863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</p:grpSp>
      <p:sp>
        <p:nvSpPr>
          <p:cNvPr id="657" name="Shape 657"/>
          <p:cNvSpPr/>
          <p:nvPr/>
        </p:nvSpPr>
        <p:spPr>
          <a:xfrm>
            <a:off x="1023767" y="5251340"/>
            <a:ext cx="5119561" cy="80021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5200" cap="all" spc="83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5200" cap="all" spc="832" dirty="0" smtClean="0">
                <a:solidFill>
                  <a:srgbClr val="FFFFFF"/>
                </a:solidFill>
              </a:rPr>
              <a:t>538</a:t>
            </a:r>
            <a:r>
              <a:rPr lang="sk-SK" sz="5200" cap="all" spc="832" dirty="0" smtClean="0">
                <a:solidFill>
                  <a:srgbClr val="FFFFFF"/>
                </a:solidFill>
              </a:rPr>
              <a:t> po kr.</a:t>
            </a:r>
            <a:endParaRPr sz="5200" cap="all" spc="832" dirty="0">
              <a:solidFill>
                <a:srgbClr val="FFFFFF"/>
              </a:solidFill>
            </a:endParaRPr>
          </a:p>
        </p:txBody>
      </p:sp>
      <p:sp>
        <p:nvSpPr>
          <p:cNvPr id="658" name="Shape 658"/>
          <p:cNvSpPr/>
          <p:nvPr/>
        </p:nvSpPr>
        <p:spPr>
          <a:xfrm>
            <a:off x="18759354" y="5251340"/>
            <a:ext cx="5169950" cy="80021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5200" cap="all" spc="83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5200" cap="all" spc="832" dirty="0" smtClean="0">
                <a:solidFill>
                  <a:srgbClr val="FFFFFF"/>
                </a:solidFill>
              </a:rPr>
              <a:t>1798</a:t>
            </a:r>
            <a:r>
              <a:rPr lang="sk-SK" sz="5200" cap="all" spc="832" dirty="0" smtClean="0">
                <a:solidFill>
                  <a:srgbClr val="FFFFFF"/>
                </a:solidFill>
              </a:rPr>
              <a:t> po kr.</a:t>
            </a:r>
            <a:endParaRPr sz="5200" cap="all" spc="83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9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2" grpId="1" animBg="1" advAuto="0"/>
      <p:bldP spid="656" grpId="2" animBg="1" advAuto="0"/>
      <p:bldP spid="657" grpId="4" animBg="1" advAuto="0"/>
      <p:bldP spid="658" grpId="3" animBg="1" advAuto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Shape 660"/>
          <p:cNvSpPr/>
          <p:nvPr/>
        </p:nvSpPr>
        <p:spPr>
          <a:xfrm>
            <a:off x="6100309" y="8723751"/>
            <a:ext cx="12037004" cy="2308324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Napoleonov generál Berthier zlomil politickú moc Rímskej cirkvi v roku 1798 nášho letopočtu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endParaRPr sz="5000" dirty="0">
              <a:solidFill>
                <a:srgbClr val="FFFFFF"/>
              </a:solidFill>
            </a:endParaRPr>
          </a:p>
        </p:txBody>
      </p:sp>
      <p:grpSp>
        <p:nvGrpSpPr>
          <p:cNvPr id="664" name="Group 664"/>
          <p:cNvGrpSpPr/>
          <p:nvPr/>
        </p:nvGrpSpPr>
        <p:grpSpPr>
          <a:xfrm>
            <a:off x="2664739" y="7091182"/>
            <a:ext cx="18910028" cy="645863"/>
            <a:chOff x="0" y="0"/>
            <a:chExt cx="18910027" cy="645861"/>
          </a:xfrm>
        </p:grpSpPr>
        <p:sp>
          <p:nvSpPr>
            <p:cNvPr id="661" name="Shape 661"/>
            <p:cNvSpPr/>
            <p:nvPr/>
          </p:nvSpPr>
          <p:spPr>
            <a:xfrm>
              <a:off x="0" y="322930"/>
              <a:ext cx="18910028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  <p:sp>
          <p:nvSpPr>
            <p:cNvPr id="662" name="Shape 662"/>
            <p:cNvSpPr/>
            <p:nvPr/>
          </p:nvSpPr>
          <p:spPr>
            <a:xfrm flipV="1">
              <a:off x="11272" y="-1"/>
              <a:ext cx="1" cy="645863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  <p:sp>
          <p:nvSpPr>
            <p:cNvPr id="663" name="Shape 663"/>
            <p:cNvSpPr/>
            <p:nvPr/>
          </p:nvSpPr>
          <p:spPr>
            <a:xfrm flipV="1">
              <a:off x="18909570" y="-1"/>
              <a:ext cx="1" cy="645863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>
                <a:defRPr sz="3200" cap="all" spc="512">
                  <a:solidFill>
                    <a:srgbClr val="55D7FF"/>
                  </a:solidFill>
                  <a:latin typeface="Avenir Medium"/>
                  <a:ea typeface="Avenir Medium"/>
                  <a:cs typeface="Avenir Medium"/>
                  <a:sym typeface="Avenir Medium"/>
                </a:defRPr>
              </a:pPr>
              <a:endParaRPr/>
            </a:p>
          </p:txBody>
        </p:sp>
      </p:grpSp>
      <p:sp>
        <p:nvSpPr>
          <p:cNvPr id="665" name="Shape 665"/>
          <p:cNvSpPr/>
          <p:nvPr/>
        </p:nvSpPr>
        <p:spPr>
          <a:xfrm>
            <a:off x="1024709" y="5807454"/>
            <a:ext cx="5406651" cy="80021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5200" cap="all" spc="83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5200" cap="all" spc="832" dirty="0" smtClean="0">
                <a:solidFill>
                  <a:srgbClr val="FFFFFF"/>
                </a:solidFill>
              </a:rPr>
              <a:t>538</a:t>
            </a:r>
            <a:r>
              <a:rPr lang="sk-SK" sz="5200" cap="all" spc="832" dirty="0" smtClean="0">
                <a:solidFill>
                  <a:srgbClr val="FFFFFF"/>
                </a:solidFill>
              </a:rPr>
              <a:t> po kr.</a:t>
            </a:r>
            <a:endParaRPr sz="5200" cap="all" spc="832" dirty="0">
              <a:solidFill>
                <a:srgbClr val="FFFFFF"/>
              </a:solidFill>
            </a:endParaRPr>
          </a:p>
        </p:txBody>
      </p:sp>
      <p:sp>
        <p:nvSpPr>
          <p:cNvPr id="666" name="Shape 666"/>
          <p:cNvSpPr/>
          <p:nvPr/>
        </p:nvSpPr>
        <p:spPr>
          <a:xfrm>
            <a:off x="18137314" y="5807454"/>
            <a:ext cx="5431950" cy="80021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5200" cap="all" spc="83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5200" cap="all" spc="832" dirty="0" smtClean="0">
                <a:solidFill>
                  <a:srgbClr val="FFFFFF"/>
                </a:solidFill>
              </a:rPr>
              <a:t>1798</a:t>
            </a:r>
            <a:r>
              <a:rPr lang="sk-SK" sz="5200" cap="all" spc="832" dirty="0" smtClean="0">
                <a:solidFill>
                  <a:srgbClr val="FFFFFF"/>
                </a:solidFill>
              </a:rPr>
              <a:t> po kr.</a:t>
            </a:r>
            <a:endParaRPr sz="5200" cap="all" spc="832" dirty="0">
              <a:solidFill>
                <a:srgbClr val="FFFFFF"/>
              </a:solidFill>
            </a:endParaRPr>
          </a:p>
        </p:txBody>
      </p:sp>
      <p:sp>
        <p:nvSpPr>
          <p:cNvPr id="667" name="Shape 667"/>
          <p:cNvSpPr>
            <a:spLocks noGrp="1"/>
          </p:cNvSpPr>
          <p:nvPr>
            <p:ph type="title" idx="4294967295"/>
          </p:nvPr>
        </p:nvSpPr>
        <p:spPr>
          <a:xfrm>
            <a:off x="8367826" y="1739029"/>
            <a:ext cx="7648348" cy="1142253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defTabSz="825500">
              <a:defRPr sz="6200" cap="all" spc="992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 dirty="0">
                <a:solidFill>
                  <a:srgbClr val="FFFFFF"/>
                </a:solidFill>
              </a:rPr>
              <a:t>1260 </a:t>
            </a:r>
            <a:r>
              <a:rPr lang="sk-SK" sz="6200" cap="all" spc="992" dirty="0" smtClean="0">
                <a:solidFill>
                  <a:srgbClr val="FFFFFF"/>
                </a:solidFill>
              </a:rPr>
              <a:t>rokov</a:t>
            </a:r>
            <a:endParaRPr sz="6200" cap="all" spc="99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" grpId="1" animBg="1" advAuto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pasted-image.tif"/>
          <p:cNvPicPr/>
          <p:nvPr/>
        </p:nvPicPr>
        <p:blipFill>
          <a:blip r:embed="rId2" cstate="print">
            <a:extLst/>
          </a:blip>
          <a:srcRect t="8" b="8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670" name="Shape 670"/>
          <p:cNvSpPr/>
          <p:nvPr/>
        </p:nvSpPr>
        <p:spPr>
          <a:xfrm>
            <a:off x="12866280" y="5100703"/>
            <a:ext cx="10012272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3000" cap="all" spc="479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 dirty="0">
                <a:solidFill>
                  <a:srgbClr val="FFFFFF"/>
                </a:solidFill>
              </a:rPr>
              <a:t>The </a:t>
            </a:r>
            <a:r>
              <a:rPr sz="3000" cap="all" spc="479" dirty="0" err="1">
                <a:solidFill>
                  <a:srgbClr val="FFFFFF"/>
                </a:solidFill>
              </a:rPr>
              <a:t>encyclopaedia</a:t>
            </a:r>
            <a:r>
              <a:rPr sz="3000" cap="all" spc="479" dirty="0">
                <a:solidFill>
                  <a:srgbClr val="FFFFFF"/>
                </a:solidFill>
              </a:rPr>
              <a:t> Americana, </a:t>
            </a:r>
            <a:r>
              <a:rPr lang="sk-SK" sz="3000" cap="all" spc="479" dirty="0" smtClean="0">
                <a:solidFill>
                  <a:srgbClr val="FFFFFF"/>
                </a:solidFill>
              </a:rPr>
              <a:t>vydanie z roku 1941</a:t>
            </a:r>
            <a:endParaRPr sz="3000" cap="all" spc="479" dirty="0">
              <a:solidFill>
                <a:srgbClr val="FFFFFF"/>
              </a:solidFill>
            </a:endParaRPr>
          </a:p>
        </p:txBody>
      </p:sp>
      <p:sp>
        <p:nvSpPr>
          <p:cNvPr id="671" name="Shape 671"/>
          <p:cNvSpPr/>
          <p:nvPr/>
        </p:nvSpPr>
        <p:spPr>
          <a:xfrm>
            <a:off x="12866280" y="1571419"/>
            <a:ext cx="10012272" cy="30352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775969">
              <a:spcBef>
                <a:spcPts val="4200"/>
              </a:spcBef>
              <a:defRPr sz="4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700" dirty="0" smtClean="0">
                <a:solidFill>
                  <a:srgbClr val="FFFFFF"/>
                </a:solidFill>
              </a:rPr>
              <a:t>“</a:t>
            </a:r>
            <a:r>
              <a:rPr lang="sk-SK" sz="4700" dirty="0" smtClean="0">
                <a:solidFill>
                  <a:srgbClr val="FFFFFF"/>
                </a:solidFill>
              </a:rPr>
              <a:t>V roku</a:t>
            </a:r>
            <a:r>
              <a:rPr sz="4700" dirty="0" smtClean="0">
                <a:solidFill>
                  <a:srgbClr val="FFFFFF"/>
                </a:solidFill>
              </a:rPr>
              <a:t> </a:t>
            </a:r>
            <a:r>
              <a:rPr sz="4700" dirty="0">
                <a:solidFill>
                  <a:srgbClr val="FFFFFF"/>
                </a:solidFill>
              </a:rPr>
              <a:t>1798 </a:t>
            </a:r>
            <a:r>
              <a:rPr sz="4700" dirty="0" smtClean="0">
                <a:solidFill>
                  <a:srgbClr val="FFFFFF"/>
                </a:solidFill>
              </a:rPr>
              <a:t>(</a:t>
            </a:r>
            <a:r>
              <a:rPr sz="4700" dirty="0" err="1">
                <a:solidFill>
                  <a:srgbClr val="FFFFFF"/>
                </a:solidFill>
              </a:rPr>
              <a:t>Berthier</a:t>
            </a:r>
            <a:r>
              <a:rPr sz="4700" dirty="0" smtClean="0">
                <a:solidFill>
                  <a:srgbClr val="FFFFFF"/>
                </a:solidFill>
              </a:rPr>
              <a:t>)</a:t>
            </a:r>
            <a:r>
              <a:rPr lang="sk-SK" sz="4700" dirty="0" smtClean="0">
                <a:solidFill>
                  <a:srgbClr val="FFFFFF"/>
                </a:solidFill>
              </a:rPr>
              <a:t> </a:t>
            </a:r>
            <a:r>
              <a:rPr sz="4700" dirty="0" smtClean="0">
                <a:solidFill>
                  <a:srgbClr val="FFFFFF"/>
                </a:solidFill>
              </a:rPr>
              <a:t>…</a:t>
            </a:r>
            <a:r>
              <a:rPr lang="sk-SK" sz="4700" dirty="0" smtClean="0">
                <a:solidFill>
                  <a:srgbClr val="FFFFFF"/>
                </a:solidFill>
              </a:rPr>
              <a:t> vpadol do Ríma</a:t>
            </a:r>
            <a:r>
              <a:rPr sz="4700" dirty="0" smtClean="0">
                <a:solidFill>
                  <a:srgbClr val="FFFFFF"/>
                </a:solidFill>
              </a:rPr>
              <a:t>, </a:t>
            </a:r>
            <a:r>
              <a:rPr lang="sk-SK" sz="4700" dirty="0" smtClean="0">
                <a:solidFill>
                  <a:srgbClr val="FFFFFF"/>
                </a:solidFill>
              </a:rPr>
              <a:t>ZRUŠIL PÁPEŽSKÚ VLÁDU, a nastolil sekulárnu</a:t>
            </a:r>
            <a:r>
              <a:rPr sz="4700" dirty="0" smtClean="0">
                <a:solidFill>
                  <a:srgbClr val="FFFFFF"/>
                </a:solidFill>
              </a:rPr>
              <a:t>.”</a:t>
            </a:r>
            <a:endParaRPr sz="4700" dirty="0">
              <a:solidFill>
                <a:srgbClr val="FFFFFF"/>
              </a:solidFill>
            </a:endParaRPr>
          </a:p>
        </p:txBody>
      </p:sp>
      <p:sp>
        <p:nvSpPr>
          <p:cNvPr id="672" name="Shape 672"/>
          <p:cNvSpPr/>
          <p:nvPr/>
        </p:nvSpPr>
        <p:spPr>
          <a:xfrm>
            <a:off x="12866280" y="10941775"/>
            <a:ext cx="10012272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3000" cap="all" spc="479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000" cap="all" spc="479" dirty="0" smtClean="0">
                <a:solidFill>
                  <a:srgbClr val="FFFFFF"/>
                </a:solidFill>
              </a:rPr>
              <a:t>moderné pápežstvo</a:t>
            </a:r>
            <a:r>
              <a:rPr sz="3000" cap="all" spc="479" dirty="0" smtClean="0">
                <a:solidFill>
                  <a:srgbClr val="FFFFFF"/>
                </a:solidFill>
              </a:rPr>
              <a:t>, </a:t>
            </a:r>
            <a:r>
              <a:rPr sz="3000" cap="all" spc="479" dirty="0">
                <a:solidFill>
                  <a:srgbClr val="FFFFFF"/>
                </a:solidFill>
              </a:rPr>
              <a:t>Rev. joseph </a:t>
            </a:r>
            <a:r>
              <a:rPr sz="3000" cap="all" spc="479" dirty="0" err="1">
                <a:solidFill>
                  <a:srgbClr val="FFFFFF"/>
                </a:solidFill>
              </a:rPr>
              <a:t>Rickaby</a:t>
            </a:r>
            <a:r>
              <a:rPr sz="3000" cap="all" spc="479" dirty="0">
                <a:solidFill>
                  <a:srgbClr val="FFFFFF"/>
                </a:solidFill>
              </a:rPr>
              <a:t>, </a:t>
            </a:r>
            <a:r>
              <a:rPr lang="sk-SK" sz="3000" cap="all" spc="479" dirty="0" smtClean="0">
                <a:solidFill>
                  <a:srgbClr val="FFFFFF"/>
                </a:solidFill>
              </a:rPr>
              <a:t>časť</a:t>
            </a:r>
            <a:r>
              <a:rPr sz="3000" cap="all" spc="479" dirty="0" smtClean="0">
                <a:solidFill>
                  <a:srgbClr val="FFFFFF"/>
                </a:solidFill>
              </a:rPr>
              <a:t>.1</a:t>
            </a:r>
            <a:endParaRPr sz="3000" cap="all" spc="479" dirty="0">
              <a:solidFill>
                <a:srgbClr val="FFFFFF"/>
              </a:solidFill>
            </a:endParaRPr>
          </a:p>
        </p:txBody>
      </p:sp>
      <p:sp>
        <p:nvSpPr>
          <p:cNvPr id="673" name="Shape 673"/>
          <p:cNvSpPr/>
          <p:nvPr/>
        </p:nvSpPr>
        <p:spPr>
          <a:xfrm>
            <a:off x="12866280" y="7852808"/>
            <a:ext cx="10012273" cy="26183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rgbClr val="FFFFFF"/>
                </a:solidFill>
              </a:rPr>
              <a:t>“</a:t>
            </a:r>
            <a:r>
              <a:rPr sz="5000" dirty="0" err="1">
                <a:solidFill>
                  <a:srgbClr val="FFFFFF"/>
                </a:solidFill>
              </a:rPr>
              <a:t>Berthier</a:t>
            </a:r>
            <a:r>
              <a:rPr sz="5000" dirty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vstúpil do Ríma desiateho Februára 1798 a vyhlásil republiku</a:t>
            </a:r>
            <a:r>
              <a:rPr sz="5000" dirty="0" smtClean="0">
                <a:solidFill>
                  <a:srgbClr val="FFFFFF"/>
                </a:solidFill>
              </a:rPr>
              <a:t>…”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" name="pasted-image.tif"/>
          <p:cNvPicPr/>
          <p:nvPr/>
        </p:nvPicPr>
        <p:blipFill>
          <a:blip r:embed="rId2" cstate="print">
            <a:extLst/>
          </a:blip>
          <a:srcRect t="8" b="8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676" name="Shape 676"/>
          <p:cNvSpPr/>
          <p:nvPr/>
        </p:nvSpPr>
        <p:spPr>
          <a:xfrm>
            <a:off x="12866279" y="8771394"/>
            <a:ext cx="10012272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3000" cap="all" spc="479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000" cap="all" spc="479" dirty="0" smtClean="0">
                <a:solidFill>
                  <a:srgbClr val="FFFFFF"/>
                </a:solidFill>
              </a:rPr>
              <a:t>moderné pápežstvo</a:t>
            </a:r>
            <a:r>
              <a:rPr sz="3000" cap="all" spc="479" dirty="0" smtClean="0">
                <a:solidFill>
                  <a:srgbClr val="FFFFFF"/>
                </a:solidFill>
              </a:rPr>
              <a:t>, </a:t>
            </a:r>
            <a:r>
              <a:rPr sz="3000" cap="all" spc="479" dirty="0">
                <a:solidFill>
                  <a:srgbClr val="FFFFFF"/>
                </a:solidFill>
              </a:rPr>
              <a:t>Rev. joseph </a:t>
            </a:r>
            <a:r>
              <a:rPr sz="3000" cap="all" spc="479" dirty="0" err="1">
                <a:solidFill>
                  <a:srgbClr val="FFFFFF"/>
                </a:solidFill>
              </a:rPr>
              <a:t>Rickaby</a:t>
            </a:r>
            <a:r>
              <a:rPr sz="3000" cap="all" spc="479" dirty="0">
                <a:solidFill>
                  <a:srgbClr val="FFFFFF"/>
                </a:solidFill>
              </a:rPr>
              <a:t>, </a:t>
            </a:r>
            <a:r>
              <a:rPr lang="sk-SK" sz="3000" cap="all" spc="479" dirty="0" smtClean="0">
                <a:solidFill>
                  <a:srgbClr val="FFFFFF"/>
                </a:solidFill>
              </a:rPr>
              <a:t>časť</a:t>
            </a:r>
            <a:r>
              <a:rPr sz="3000" cap="all" spc="479" dirty="0" smtClean="0">
                <a:solidFill>
                  <a:srgbClr val="FFFFFF"/>
                </a:solidFill>
              </a:rPr>
              <a:t>.1</a:t>
            </a:r>
            <a:endParaRPr sz="3000" cap="all" spc="479" dirty="0">
              <a:solidFill>
                <a:srgbClr val="FFFFFF"/>
              </a:solidFill>
            </a:endParaRPr>
          </a:p>
        </p:txBody>
      </p:sp>
      <p:sp>
        <p:nvSpPr>
          <p:cNvPr id="677" name="Shape 677"/>
          <p:cNvSpPr/>
          <p:nvPr/>
        </p:nvSpPr>
        <p:spPr>
          <a:xfrm>
            <a:off x="12866279" y="4728865"/>
            <a:ext cx="10012273" cy="37013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Polovica Európy si myslela, že Napoleonovo veto bude uposlúchnuté a že s pápežom bolo MŔTVE aj pápežstvo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Shape 679"/>
          <p:cNvSpPr/>
          <p:nvPr/>
        </p:nvSpPr>
        <p:spPr>
          <a:xfrm>
            <a:off x="2381250" y="9674824"/>
            <a:ext cx="19621500" cy="6604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400" u="sng" cap="all" spc="384">
                <a:latin typeface="+mn-lt"/>
                <a:ea typeface="+mn-ea"/>
                <a:cs typeface="+mn-cs"/>
                <a:sym typeface="Helvetica Light"/>
                <a:hlinkClick r:id="rId2"/>
              </a:defRPr>
            </a:lvl1pPr>
          </a:lstStyle>
          <a:p>
            <a:pPr lvl="0">
              <a:defRPr sz="1800" u="none" cap="none" spc="0">
                <a:solidFill>
                  <a:srgbClr val="000000"/>
                </a:solidFill>
              </a:defRPr>
            </a:pPr>
            <a:r>
              <a:rPr sz="2400" u="sng" cap="all" spc="384" dirty="0">
                <a:solidFill>
                  <a:srgbClr val="FFFFFF"/>
                </a:solidFill>
                <a:hlinkClick r:id="rId2"/>
              </a:rPr>
              <a:t>http://www.newadvent.org/cathen/</a:t>
            </a:r>
          </a:p>
        </p:txBody>
      </p:sp>
      <p:sp>
        <p:nvSpPr>
          <p:cNvPr id="680" name="Shape 680"/>
          <p:cNvSpPr/>
          <p:nvPr/>
        </p:nvSpPr>
        <p:spPr>
          <a:xfrm>
            <a:off x="4123251" y="5621342"/>
            <a:ext cx="16150198" cy="3077766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Nikto, kto sa zaujíma o dejiny ľudstva, minulé i súčasné, nemôže ignorovať Katolícku cirkev, či už ako inštitúciu, ktorá bola centrálnou postavou v civilizovanom svete takmer dve tisíc rokov,</a:t>
            </a:r>
            <a:r>
              <a:rPr sz="5000" dirty="0" smtClean="0">
                <a:solidFill>
                  <a:srgbClr val="FFFFFF"/>
                </a:solidFill>
              </a:rPr>
              <a:t>” 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81" name="Shape 681"/>
          <p:cNvSpPr>
            <a:spLocks noGrp="1"/>
          </p:cNvSpPr>
          <p:nvPr>
            <p:ph type="title" idx="4294967295"/>
          </p:nvPr>
        </p:nvSpPr>
        <p:spPr>
          <a:xfrm>
            <a:off x="5430577" y="1370274"/>
            <a:ext cx="13522846" cy="813782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defTabSz="627379">
              <a:defRPr sz="4712" cap="all" spc="753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712" cap="all" spc="753" dirty="0" smtClean="0">
                <a:solidFill>
                  <a:srgbClr val="FFFFFF"/>
                </a:solidFill>
              </a:rPr>
              <a:t>Online</a:t>
            </a:r>
            <a:r>
              <a:rPr lang="sk-SK" sz="4712" cap="all" spc="753" dirty="0" smtClean="0">
                <a:solidFill>
                  <a:srgbClr val="FFFFFF"/>
                </a:solidFill>
              </a:rPr>
              <a:t> katolícka encyklopédia</a:t>
            </a:r>
            <a:endParaRPr sz="4712" cap="all" spc="753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 dir="r"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Shape 683"/>
          <p:cNvSpPr/>
          <p:nvPr/>
        </p:nvSpPr>
        <p:spPr>
          <a:xfrm>
            <a:off x="2381250" y="9674824"/>
            <a:ext cx="19621500" cy="6604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400" u="sng" cap="all" spc="384">
                <a:latin typeface="+mn-lt"/>
                <a:ea typeface="+mn-ea"/>
                <a:cs typeface="+mn-cs"/>
                <a:sym typeface="Helvetica Light"/>
                <a:hlinkClick r:id="rId2"/>
              </a:defRPr>
            </a:lvl1pPr>
          </a:lstStyle>
          <a:p>
            <a:pPr lvl="0">
              <a:defRPr sz="1800" u="none" cap="none" spc="0">
                <a:solidFill>
                  <a:srgbClr val="000000"/>
                </a:solidFill>
              </a:defRPr>
            </a:pPr>
            <a:r>
              <a:rPr sz="2400" u="sng" cap="all" spc="384">
                <a:solidFill>
                  <a:srgbClr val="FFFFFF"/>
                </a:solidFill>
                <a:hlinkClick r:id="rId2"/>
              </a:rPr>
              <a:t>http://www.newadvent.org/cathen/</a:t>
            </a:r>
          </a:p>
        </p:txBody>
      </p:sp>
      <p:sp>
        <p:nvSpPr>
          <p:cNvPr id="684" name="Shape 684"/>
          <p:cNvSpPr/>
          <p:nvPr/>
        </p:nvSpPr>
        <p:spPr>
          <a:xfrm>
            <a:off x="4314864" y="5654028"/>
            <a:ext cx="15754271" cy="3077766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rozhodne ovplyvňujúcu jeho osudy náboženské, literárne, vedecké, spoločenské a politické, alebo ako existujúcu mocnosť, ktorej vplyv a aktivita sa rozšírila do každej časti zemegule</a:t>
            </a:r>
            <a:r>
              <a:rPr sz="5000" dirty="0" smtClean="0">
                <a:solidFill>
                  <a:srgbClr val="FFFFFF"/>
                </a:solidFill>
              </a:rPr>
              <a:t>.” 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85" name="Shape 685"/>
          <p:cNvSpPr>
            <a:spLocks noGrp="1"/>
          </p:cNvSpPr>
          <p:nvPr>
            <p:ph type="title" idx="4294967295"/>
          </p:nvPr>
        </p:nvSpPr>
        <p:spPr>
          <a:xfrm>
            <a:off x="5430577" y="1370274"/>
            <a:ext cx="13522846" cy="813782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defTabSz="627379">
              <a:defRPr sz="4712" cap="all" spc="753">
                <a:solidFill>
                  <a:srgbClr val="FFFFFF"/>
                </a:solidFill>
                <a:uFillTx/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712" cap="all" spc="753">
                <a:solidFill>
                  <a:srgbClr val="FFFFFF"/>
                </a:solidFill>
              </a:rPr>
              <a:t>Catholic Encyclopedia Online</a:t>
            </a:r>
          </a:p>
        </p:txBody>
      </p:sp>
    </p:spTree>
  </p:cSld>
  <p:clrMapOvr>
    <a:masterClrMapping/>
  </p:clrMapOvr>
  <p:transition spd="med">
    <p:dissolve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pasted-image-filtered.jpeg"/>
          <p:cNvPicPr/>
          <p:nvPr/>
        </p:nvPicPr>
        <p:blipFill>
          <a:blip r:embed="rId2">
            <a:extLst/>
          </a:blip>
          <a:srcRect t="2291" b="17746"/>
          <a:stretch>
            <a:fillRect/>
          </a:stretch>
        </p:blipFill>
        <p:spPr>
          <a:xfrm>
            <a:off x="-43062" y="-479507"/>
            <a:ext cx="24469985" cy="14675014"/>
          </a:xfrm>
          <a:prstGeom prst="rect">
            <a:avLst/>
          </a:prstGeom>
          <a:ln w="12700">
            <a:miter lim="400000"/>
          </a:ln>
        </p:spPr>
      </p:pic>
      <p:sp>
        <p:nvSpPr>
          <p:cNvPr id="688" name="Shape 688"/>
          <p:cNvSpPr/>
          <p:nvPr/>
        </p:nvSpPr>
        <p:spPr>
          <a:xfrm>
            <a:off x="15506011" y="1327762"/>
            <a:ext cx="7826072" cy="101184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lnSpcReduction="10000"/>
          </a:bodyPr>
          <a:lstStyle>
            <a:lvl1pPr algn="l" defTabSz="808990">
              <a:spcBef>
                <a:spcPts val="4400"/>
              </a:spcBef>
              <a:defRPr sz="49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spcBef>
                <a:spcPts val="1800"/>
              </a:spcBef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Mnoho veľkých kresťanov z reformačných a poreformačných časov zdieľali tento pohľad prorockej pravdy a identifikovali... Rímske pápežstvo. </a:t>
            </a:r>
          </a:p>
          <a:p>
            <a:pPr lvl="0">
              <a:spcBef>
                <a:spcPts val="1800"/>
              </a:spcBef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..</a:t>
            </a:r>
            <a:r>
              <a:rPr sz="5000" smtClean="0">
                <a:solidFill>
                  <a:srgbClr val="FFFFFF"/>
                </a:solidFill>
              </a:rPr>
              <a:t>.</a:t>
            </a:r>
            <a:r>
              <a:rPr lang="sk-SK" sz="5000" dirty="0" smtClean="0">
                <a:solidFill>
                  <a:srgbClr val="FFFFFF"/>
                </a:solidFill>
              </a:rPr>
              <a:t>Medzi prívržencami tejto interpretácie boli </a:t>
            </a:r>
            <a:r>
              <a:rPr lang="sk-SK" sz="5000" dirty="0" err="1" smtClean="0">
                <a:solidFill>
                  <a:srgbClr val="FFFFFF"/>
                </a:solidFill>
              </a:rPr>
              <a:t>Valdenskí</a:t>
            </a:r>
            <a:r>
              <a:rPr lang="sk-SK" sz="5000" dirty="0" smtClean="0">
                <a:solidFill>
                  <a:srgbClr val="FFFFFF"/>
                </a:solidFill>
              </a:rPr>
              <a:t>, Husiti, </a:t>
            </a:r>
            <a:r>
              <a:rPr lang="sk-SK" sz="5000" dirty="0" err="1" smtClean="0">
                <a:solidFill>
                  <a:srgbClr val="FFFFFF"/>
                </a:solidFill>
              </a:rPr>
              <a:t>Viklef</a:t>
            </a:r>
            <a:r>
              <a:rPr lang="sk-SK" sz="5000" dirty="0" smtClean="0">
                <a:solidFill>
                  <a:srgbClr val="FFFFFF"/>
                </a:solidFill>
              </a:rPr>
              <a:t>, </a:t>
            </a:r>
            <a:r>
              <a:rPr lang="sk-SK" sz="5000" dirty="0" err="1" smtClean="0">
                <a:solidFill>
                  <a:srgbClr val="FFFFFF"/>
                </a:solidFill>
              </a:rPr>
              <a:t>Luther</a:t>
            </a:r>
            <a:r>
              <a:rPr lang="sk-SK" sz="5000" dirty="0" smtClean="0">
                <a:solidFill>
                  <a:srgbClr val="FFFFFF"/>
                </a:solidFill>
              </a:rPr>
              <a:t>, Kalvín, </a:t>
            </a:r>
            <a:r>
              <a:rPr lang="sk-SK" sz="5000" dirty="0" err="1" smtClean="0">
                <a:solidFill>
                  <a:srgbClr val="FFFFFF"/>
                </a:solidFill>
              </a:rPr>
              <a:t>Zwingli</a:t>
            </a:r>
            <a:r>
              <a:rPr lang="sk-SK" sz="5000" dirty="0" smtClean="0">
                <a:solidFill>
                  <a:srgbClr val="FFFFFF"/>
                </a:solidFill>
              </a:rPr>
              <a:t>, </a:t>
            </a:r>
            <a:r>
              <a:rPr lang="sk-SK" sz="5000" dirty="0" err="1" smtClean="0">
                <a:solidFill>
                  <a:srgbClr val="FFFFFF"/>
                </a:solidFill>
              </a:rPr>
              <a:t>Melanchthon</a:t>
            </a:r>
            <a:r>
              <a:rPr lang="sk-SK" sz="5000" dirty="0" smtClean="0">
                <a:solidFill>
                  <a:srgbClr val="FFFFFF"/>
                </a:solidFill>
              </a:rPr>
              <a:t>, </a:t>
            </a:r>
            <a:r>
              <a:rPr lang="sk-SK" sz="5000" dirty="0" err="1" smtClean="0">
                <a:solidFill>
                  <a:srgbClr val="FFFFFF"/>
                </a:solidFill>
              </a:rPr>
              <a:t>Tyndale</a:t>
            </a:r>
            <a:r>
              <a:rPr lang="sk-SK" sz="5000" dirty="0" smtClean="0">
                <a:solidFill>
                  <a:srgbClr val="FFFFFF"/>
                </a:solidFill>
              </a:rPr>
              <a:t>, </a:t>
            </a:r>
            <a:r>
              <a:rPr lang="sk-SK" sz="5000" dirty="0" err="1" smtClean="0">
                <a:solidFill>
                  <a:srgbClr val="FFFFFF"/>
                </a:solidFill>
              </a:rPr>
              <a:t>Latimer</a:t>
            </a:r>
            <a:r>
              <a:rPr lang="sk-SK" sz="5000" dirty="0" smtClean="0">
                <a:solidFill>
                  <a:srgbClr val="FFFFFF"/>
                </a:solidFill>
              </a:rPr>
              <a:t> a </a:t>
            </a:r>
            <a:r>
              <a:rPr lang="sk-SK" sz="5000" dirty="0" err="1" smtClean="0">
                <a:solidFill>
                  <a:srgbClr val="FFFFFF"/>
                </a:solidFill>
              </a:rPr>
              <a:t>Ridley</a:t>
            </a:r>
            <a:r>
              <a:rPr lang="sk-SK" sz="5000" dirty="0" smtClean="0">
                <a:solidFill>
                  <a:srgbClr val="FFFFFF"/>
                </a:solidFill>
              </a:rPr>
              <a:t>.</a:t>
            </a:r>
            <a:r>
              <a:rPr sz="500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689" name="Shape 689"/>
          <p:cNvSpPr/>
          <p:nvPr/>
        </p:nvSpPr>
        <p:spPr>
          <a:xfrm>
            <a:off x="15506011" y="12150679"/>
            <a:ext cx="7826072" cy="892552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900" cap="all" spc="464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00" cap="all" spc="464" dirty="0" smtClean="0">
                <a:solidFill>
                  <a:srgbClr val="FFFFFF"/>
                </a:solidFill>
              </a:rPr>
              <a:t>požehnaná nádej </a:t>
            </a:r>
            <a:r>
              <a:rPr sz="2900" cap="all" spc="464" dirty="0" smtClean="0">
                <a:solidFill>
                  <a:srgbClr val="FFFFFF"/>
                </a:solidFill>
              </a:rPr>
              <a:t>- </a:t>
            </a:r>
            <a:r>
              <a:rPr sz="2900" cap="all" spc="464" dirty="0">
                <a:solidFill>
                  <a:srgbClr val="FFFFFF"/>
                </a:solidFill>
              </a:rPr>
              <a:t>GEORGE LADD, </a:t>
            </a:r>
            <a:r>
              <a:rPr lang="sk-SK" sz="2900" cap="all" spc="464" dirty="0" smtClean="0">
                <a:solidFill>
                  <a:srgbClr val="FFFFFF"/>
                </a:solidFill>
              </a:rPr>
              <a:t>str</a:t>
            </a:r>
            <a:r>
              <a:rPr sz="2900" cap="all" spc="464" dirty="0" smtClean="0">
                <a:solidFill>
                  <a:srgbClr val="FFFFFF"/>
                </a:solidFill>
              </a:rPr>
              <a:t>.</a:t>
            </a:r>
            <a:r>
              <a:rPr lang="sk-SK" sz="2900" cap="all" spc="464" dirty="0" smtClean="0">
                <a:solidFill>
                  <a:srgbClr val="FFFFFF"/>
                </a:solidFill>
              </a:rPr>
              <a:t> </a:t>
            </a:r>
            <a:r>
              <a:rPr sz="2900" cap="all" spc="464" dirty="0" smtClean="0">
                <a:solidFill>
                  <a:srgbClr val="FFFFFF"/>
                </a:solidFill>
              </a:rPr>
              <a:t>33</a:t>
            </a:r>
            <a:endParaRPr sz="2900" cap="all" spc="464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" grpId="1" animBg="1" advAuto="0"/>
      <p:bldP spid="689" grpId="2" animBg="1" advAuto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Shape 691"/>
          <p:cNvSpPr>
            <a:spLocks noGrp="1"/>
          </p:cNvSpPr>
          <p:nvPr>
            <p:ph type="title"/>
          </p:nvPr>
        </p:nvSpPr>
        <p:spPr>
          <a:xfrm>
            <a:off x="1238250" y="4756395"/>
            <a:ext cx="21907500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692" name="Shape 692"/>
          <p:cNvSpPr>
            <a:spLocks noGrp="1"/>
          </p:cNvSpPr>
          <p:nvPr>
            <p:ph type="body" idx="1"/>
          </p:nvPr>
        </p:nvSpPr>
        <p:spPr>
          <a:xfrm>
            <a:off x="1106273" y="2546374"/>
            <a:ext cx="12108326" cy="10045652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Ste vďační za to, že Ježišova láska Ho vedie k tomu, aby nás súčasne utvrdzoval a naprával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9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2" grpId="1" build="p" bldLvl="5" animBg="1" advAuto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8600" cap="all" spc="1375" dirty="0" smtClean="0">
                <a:solidFill>
                  <a:srgbClr val="FFFFFF"/>
                </a:solidFill>
              </a:rPr>
              <a:t>proroctvá nádeje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695" name="Shape 695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s </a:t>
            </a:r>
            <a:r>
              <a:rPr sz="3200" cap="all" spc="512" dirty="0" smtClean="0">
                <a:solidFill>
                  <a:srgbClr val="FFFFFF"/>
                </a:solidFill>
              </a:rPr>
              <a:t>Troy</a:t>
            </a:r>
            <a:r>
              <a:rPr lang="sk-SK" sz="3200" cap="all" spc="512" dirty="0" smtClean="0">
                <a:solidFill>
                  <a:srgbClr val="FFFFFF"/>
                </a:solidFill>
              </a:rPr>
              <a:t>om</a:t>
            </a:r>
            <a:r>
              <a:rPr sz="3200" cap="all" spc="512" dirty="0" smtClean="0">
                <a:solidFill>
                  <a:srgbClr val="FFFFFF"/>
                </a:solidFill>
              </a:rPr>
              <a:t> smith</a:t>
            </a:r>
            <a:r>
              <a:rPr lang="sk-SK" sz="3200" cap="all" spc="512" dirty="0" smtClean="0">
                <a:solidFill>
                  <a:srgbClr val="FFFFFF"/>
                </a:solidFill>
              </a:rPr>
              <a:t>om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(right)">
                                      <p:cBhvr>
                                        <p:cTn id="7" dur="1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4" grpId="1" animBg="1" advAuto="0"/>
      <p:bldP spid="695" grpId="2" animBg="1" advAuto="0"/>
    </p:bldLst>
  </p:timing>
</p:sld>
</file>

<file path=ppt/theme/theme1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2533</Words>
  <Application>Microsoft Office PowerPoint</Application>
  <PresentationFormat>Custom</PresentationFormat>
  <Paragraphs>330</Paragraphs>
  <Slides>95</Slides>
  <Notes>0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95</vt:i4>
      </vt:variant>
    </vt:vector>
  </HeadingPairs>
  <TitlesOfParts>
    <vt:vector size="96" baseType="lpstr">
      <vt:lpstr>New_Template1</vt:lpstr>
      <vt:lpstr>proroctvá nádeje</vt:lpstr>
      <vt:lpstr>Definitívne rozhodnutie</vt:lpstr>
      <vt:lpstr>PowerPoint Presentation</vt:lpstr>
      <vt:lpstr>Super-VEĽMOCI V proroctÁCH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DANIEL 7: 1-3</vt:lpstr>
      <vt:lpstr>PowerPoint Presentation</vt:lpstr>
      <vt:lpstr>PowerPoint Presentation</vt:lpstr>
      <vt:lpstr>PowerPoint Presentation</vt:lpstr>
      <vt:lpstr>PowerPoint Presentation</vt:lpstr>
      <vt:lpstr>otázka:</vt:lpstr>
      <vt:lpstr>otázka:</vt:lpstr>
      <vt:lpstr>prvé zviera:</vt:lpstr>
      <vt:lpstr>PowerPoint Presentation</vt:lpstr>
      <vt:lpstr>Druhé zviera:</vt:lpstr>
      <vt:lpstr>PowerPoint Presentation</vt:lpstr>
      <vt:lpstr>tretie zviera:</vt:lpstr>
      <vt:lpstr>PowerPoint Presentation</vt:lpstr>
      <vt:lpstr>štvrté zviera:</vt:lpstr>
      <vt:lpstr>PowerPoint Presentation</vt:lpstr>
      <vt:lpstr>desať rohov:</vt:lpstr>
      <vt:lpstr>PowerPoint Presentation</vt:lpstr>
      <vt:lpstr>Question:</vt:lpstr>
      <vt:lpstr>otázka:</vt:lpstr>
      <vt:lpstr>otázka:</vt:lpstr>
      <vt:lpstr>PowerPoint Presentation</vt:lpstr>
      <vt:lpstr>DANIEL 7: 16,19,20</vt:lpstr>
      <vt:lpstr>otázka: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PowerPoint Presentation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PowerPoint Presentation</vt:lpstr>
      <vt:lpstr>kráľovstvo malého rohu</vt:lpstr>
      <vt:lpstr>otázka:</vt:lpstr>
      <vt:lpstr>PowerPoint Presentation</vt:lpstr>
      <vt:lpstr>PowerPoint Presentation</vt:lpstr>
      <vt:lpstr>Question:</vt:lpstr>
      <vt:lpstr>Question:</vt:lpstr>
      <vt:lpstr>otázka:</vt:lpstr>
      <vt:lpstr>otázka:</vt:lpstr>
      <vt:lpstr>PowerPoint Presentation</vt:lpstr>
      <vt:lpstr>otázka:</vt:lpstr>
      <vt:lpstr>otázka:</vt:lpstr>
      <vt:lpstr>otázka:</vt:lpstr>
      <vt:lpstr>otázka:</vt:lpstr>
      <vt:lpstr>tri kľúče k správnemu výkladu proroctva</vt:lpstr>
      <vt:lpstr>PowerPoint Presentation</vt:lpstr>
      <vt:lpstr>PowerPoint Presentation</vt:lpstr>
      <vt:lpstr>PowerPoint Presentation</vt:lpstr>
      <vt:lpstr>Dejiny identifikujú túto mocnosť:</vt:lpstr>
      <vt:lpstr>DEJINY IDENTIFIkujú túto mocnosť: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historická perspektíva</vt:lpstr>
      <vt:lpstr>historická perspektíva</vt:lpstr>
      <vt:lpstr>historická perspektíva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1260 rokov</vt:lpstr>
      <vt:lpstr>PowerPoint Presentation</vt:lpstr>
      <vt:lpstr>PowerPoint Presentation</vt:lpstr>
      <vt:lpstr>Online katolícka encyklopédia</vt:lpstr>
      <vt:lpstr>Catholic Encyclopedia Online</vt:lpstr>
      <vt:lpstr>PowerPoint Presentation</vt:lpstr>
      <vt:lpstr>otázka:</vt:lpstr>
      <vt:lpstr>proroctvá nádeje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proroctvá nádeje</dc:title>
  <dc:creator>Samo</dc:creator>
  <cp:lastModifiedBy>Samo</cp:lastModifiedBy>
  <cp:revision>34</cp:revision>
  <dcterms:modified xsi:type="dcterms:W3CDTF">2015-10-19T08:46:21Z</dcterms:modified>
</cp:coreProperties>
</file>