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tiff" ContentType="image/tiff"/>
  <Override PartName="/ppt/slides/slide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24384000" cy="13716000"/>
  <p:notesSz cx="6858000" cy="9144000"/>
  <p:defaultTextStyle>
    <a:lvl1pPr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1pPr>
    <a:lvl2pPr indent="228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2pPr>
    <a:lvl3pPr indent="457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3pPr>
    <a:lvl4pPr indent="685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4pPr>
    <a:lvl5pPr indent="9144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5pPr>
    <a:lvl6pPr indent="11430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6pPr>
    <a:lvl7pPr indent="13716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7pPr>
    <a:lvl8pPr indent="16002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8pPr>
    <a:lvl9pPr indent="1828800" algn="ctr" defTabSz="825500">
      <a:defRPr sz="5600">
        <a:solidFill>
          <a:srgbClr val="FFFFFF"/>
        </a:solidFill>
        <a:latin typeface="Avenir Light"/>
        <a:ea typeface="Avenir Light"/>
        <a:cs typeface="Avenir Light"/>
        <a:sym typeface="Avenir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75A7D"/>
          </a:solidFill>
        </a:fill>
      </a:tcStyle>
    </a:wholeTbl>
    <a:band2H>
      <a:tcTxStyle/>
      <a:tcStyle>
        <a:tcBdr/>
        <a:fill>
          <a:solidFill>
            <a:srgbClr val="3B7499"/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53D5FD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53D5FD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53D5FD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1E3C6E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wholeTbl>
    <a:band2H>
      <a:tcTxStyle/>
      <a:tcStyle>
        <a:tcBdr/>
        <a:fill>
          <a:solidFill>
            <a:srgbClr val="0A0A0A">
              <a:alpha val="92000"/>
            </a:srgbClr>
          </a:solidFill>
        </a:fill>
      </a:tcStyle>
    </a:band2H>
    <a:firstCol>
      <a:tcTxStyle b="off" i="off">
        <a:font>
          <a:latin typeface="Avenir Medium"/>
          <a:ea typeface="Avenir Medium"/>
          <a:cs typeface="Avenir Medium"/>
        </a:font>
        <a:srgbClr val="FFFFFF"/>
      </a:tcTxStyle>
      <a:tcStyle>
        <a:tcBdr>
          <a:left>
            <a:ln w="25400" cap="flat">
              <a:solidFill>
                <a:srgbClr val="000000"/>
              </a:solidFill>
              <a:prstDash val="solid"/>
              <a:miter lim="400000"/>
            </a:ln>
          </a:left>
          <a:right>
            <a:ln w="635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381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Col>
    <a:la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63500" cap="flat">
              <a:solidFill>
                <a:srgbClr val="000000"/>
              </a:solidFill>
              <a:prstDash val="solid"/>
              <a:miter lim="400000"/>
            </a:ln>
          </a:top>
          <a:bottom>
            <a:ln w="254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lastRow>
    <a:firstRow>
      <a:tcTxStyle b="off" i="off">
        <a:font>
          <a:latin typeface="Avenir Medium"/>
          <a:ea typeface="Avenir Medium"/>
          <a:cs typeface="Avenir Medium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miter lim="400000"/>
            </a:ln>
          </a:top>
          <a:bottom>
            <a:ln w="635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</a:tcStyle>
    </a:firstRow>
  </a:tblStyle>
  <a:tblStyle styleId="{EEE7283C-3CF3-47DC-8721-378D4A62B228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solidFill>
                <a:srgbClr val="1E4E5C"/>
              </a:solidFill>
              <a:prstDash val="solid"/>
              <a:miter lim="400000"/>
            </a:ln>
          </a:left>
          <a:right>
            <a:ln w="12700" cap="flat">
              <a:solidFill>
                <a:srgbClr val="1E4E5C"/>
              </a:solidFill>
              <a:prstDash val="solid"/>
              <a:miter lim="400000"/>
            </a:ln>
          </a:right>
          <a:top>
            <a:ln w="12700" cap="flat">
              <a:solidFill>
                <a:srgbClr val="1E4E5C"/>
              </a:solidFill>
              <a:prstDash val="solid"/>
              <a:miter lim="400000"/>
            </a:ln>
          </a:top>
          <a:bottom>
            <a:ln w="12700" cap="flat">
              <a:solidFill>
                <a:srgbClr val="1E4E5C"/>
              </a:solidFill>
              <a:prstDash val="solid"/>
              <a:miter lim="400000"/>
            </a:ln>
          </a:bottom>
          <a:insideH>
            <a:ln w="12700" cap="flat">
              <a:solidFill>
                <a:srgbClr val="1E4E5C"/>
              </a:solidFill>
              <a:prstDash val="solid"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00EDFF">
              <a:alpha val="24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1E4E5C"/>
              </a:solidFill>
              <a:prstDash val="solid"/>
              <a:miter lim="400000"/>
            </a:ln>
          </a:insideV>
        </a:tcBdr>
        <a:fill>
          <a:solidFill>
            <a:srgbClr val="32829A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919C">
                  <a:alpha val="79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E4E5C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top>
          <a:bottom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bottom>
          <a:insideH>
            <a:ln w="25400" cap="rnd">
              <a:solidFill>
                <a:srgbClr val="4F4F4F"/>
              </a:solidFill>
              <a:custDash>
                <a:ds d="1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6D6D6D">
              <a:alpha val="25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noFill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08080">
              <a:alpha val="32000"/>
            </a:srgbClr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41B00">
              <a:alpha val="80000"/>
            </a:srgbClr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CD2600">
              <a:alpha val="8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4F4F4F"/>
              </a:solidFill>
              <a:prstDash val="solid"/>
              <a:miter lim="400000"/>
            </a:ln>
          </a:top>
          <a:bottom>
            <a:ln w="12700" cap="flat">
              <a:solidFill>
                <a:srgbClr val="4F4F4F"/>
              </a:solidFill>
              <a:prstDash val="solid"/>
              <a:miter lim="400000"/>
            </a:ln>
          </a:bottom>
          <a:insideH>
            <a:ln w="12700" cap="flat">
              <a:solidFill>
                <a:srgbClr val="4F4F4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F2428"/>
          </a:solidFill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80808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84B4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B">
              <a:alpha val="30000"/>
            </a:srgbClr>
          </a:solidFill>
        </a:fill>
      </a:tcStyle>
    </a:band2H>
    <a:firstCol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797979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Avenir Light"/>
          <a:ea typeface="Avenir Light"/>
          <a:cs typeface="Avenir Light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Avenir Light"/>
          <a:ea typeface="Avenir Light"/>
          <a:cs typeface="Avenir Light"/>
        </a:font>
        <a:srgbClr val="55D7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797979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44" d="100"/>
          <a:sy n="44" d="100"/>
        </p:scale>
        <p:origin x="-132" y="-348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71" name="Shape 71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20700255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1pPr>
    <a:lvl2pPr indent="228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2pPr>
    <a:lvl3pPr indent="457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3pPr>
    <a:lvl4pPr indent="685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4pPr>
    <a:lvl5pPr indent="9144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5pPr>
    <a:lvl6pPr indent="11430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6pPr>
    <a:lvl7pPr indent="13716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7pPr>
    <a:lvl8pPr indent="16002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8pPr>
    <a:lvl9pPr indent="1828800" defTabSz="457200">
      <a:lnSpc>
        <a:spcPct val="125000"/>
      </a:lnSpc>
      <a:defRPr sz="2400">
        <a:latin typeface="Avenir Roman"/>
        <a:ea typeface="Avenir Roman"/>
        <a:cs typeface="Avenir Roman"/>
        <a:sym typeface="Avenir Roman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1231900" y="6032500"/>
            <a:ext cx="21907500" cy="31242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1231900" y="4775200"/>
            <a:ext cx="21907500" cy="1244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>
            <a:spLocks noGrp="1"/>
          </p:cNvSpPr>
          <p:nvPr>
            <p:ph type="title"/>
          </p:nvPr>
        </p:nvSpPr>
        <p:spPr>
          <a:xfrm>
            <a:off x="1231900" y="1409700"/>
            <a:ext cx="21907500" cy="2057400"/>
          </a:xfrm>
          <a:prstGeom prst="rect">
            <a:avLst/>
          </a:prstGeom>
        </p:spPr>
        <p:txBody>
          <a:bodyPr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3" name="Shape 13"/>
          <p:cNvSpPr>
            <a:spLocks noGrp="1"/>
          </p:cNvSpPr>
          <p:nvPr>
            <p:ph type="body" idx="1"/>
          </p:nvPr>
        </p:nvSpPr>
        <p:spPr>
          <a:xfrm>
            <a:off x="1231900" y="698500"/>
            <a:ext cx="21907500" cy="7112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1231900" y="5295900"/>
            <a:ext cx="21907500" cy="3124200"/>
          </a:xfrm>
          <a:prstGeom prst="rect">
            <a:avLst/>
          </a:prstGeom>
        </p:spPr>
        <p:txBody>
          <a:bodyPr anchor="ctr"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Shape 17"/>
          <p:cNvSpPr>
            <a:spLocks noGrp="1"/>
          </p:cNvSpPr>
          <p:nvPr>
            <p:ph type="title"/>
          </p:nvPr>
        </p:nvSpPr>
        <p:spPr>
          <a:xfrm>
            <a:off x="1028700" y="6057900"/>
            <a:ext cx="10147300" cy="41910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18" name="Shape 18"/>
          <p:cNvSpPr>
            <a:spLocks noGrp="1"/>
          </p:cNvSpPr>
          <p:nvPr>
            <p:ph type="body" idx="1"/>
          </p:nvPr>
        </p:nvSpPr>
        <p:spPr>
          <a:xfrm>
            <a:off x="1028700" y="4813300"/>
            <a:ext cx="10147300" cy="12446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2286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4572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6858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91440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hape 2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3" name="Shape 2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2pPr marL="1310531" indent="-675531"/>
            <a:lvl3pPr marL="1945532" indent="-675532"/>
            <a:lvl4pPr marL="2580532" indent="-675532"/>
            <a:lvl5pPr marL="3215532" indent="-67553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1244600" y="863600"/>
            <a:ext cx="9525000" cy="2603500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1244600" y="3962400"/>
            <a:ext cx="9525000" cy="8521700"/>
          </a:xfrm>
          <a:prstGeom prst="rect">
            <a:avLst/>
          </a:prstGeom>
        </p:spPr>
        <p:txBody>
          <a:bodyPr/>
          <a:lstStyle>
            <a:lvl1pPr marL="635000" indent="-635000">
              <a:spcBef>
                <a:spcPts val="4500"/>
              </a:spcBef>
            </a:lvl1pPr>
            <a:lvl2pPr>
              <a:spcBef>
                <a:spcPts val="4500"/>
              </a:spcBef>
            </a:lvl2pPr>
            <a:lvl3pPr>
              <a:spcBef>
                <a:spcPts val="4500"/>
              </a:spcBef>
            </a:lvl3pPr>
            <a:lvl4pPr>
              <a:spcBef>
                <a:spcPts val="4500"/>
              </a:spcBef>
            </a:lvl4pPr>
            <a:lvl5pPr>
              <a:spcBef>
                <a:spcPts val="4500"/>
              </a:spcBef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Shape 28"/>
          <p:cNvSpPr>
            <a:spLocks noGrp="1"/>
          </p:cNvSpPr>
          <p:nvPr>
            <p:ph type="body" idx="1"/>
          </p:nvPr>
        </p:nvSpPr>
        <p:spPr>
          <a:xfrm>
            <a:off x="1231900" y="2133600"/>
            <a:ext cx="21907500" cy="9448800"/>
          </a:xfrm>
          <a:prstGeom prst="rect">
            <a:avLst/>
          </a:prstGeom>
        </p:spPr>
        <p:txBody>
          <a:bodyPr/>
          <a:lstStyle>
            <a:lvl1pPr marL="635000" indent="-635000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6" name="Shape 36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607978" indent="-607978">
              <a:defRPr sz="4500"/>
            </a:lvl1pPr>
            <a:lvl2pPr marL="1242978" indent="-607978">
              <a:defRPr sz="4500"/>
            </a:lvl2pPr>
            <a:lvl3pPr marL="1877978" indent="-607978">
              <a:defRPr sz="4500"/>
            </a:lvl3pPr>
            <a:lvl4pPr marL="2512978" indent="-607978">
              <a:defRPr sz="4500"/>
            </a:lvl4pPr>
            <a:lvl5pPr marL="3147978" indent="-607978">
              <a:defRPr sz="4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>
            <a:noAutofit/>
          </a:bodyPr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39" name="Shape 39"/>
          <p:cNvSpPr>
            <a:spLocks noGrp="1"/>
          </p:cNvSpPr>
          <p:nvPr>
            <p:ph type="body" idx="1"/>
          </p:nvPr>
        </p:nvSpPr>
        <p:spPr>
          <a:xfrm>
            <a:off x="4833937" y="7072312"/>
            <a:ext cx="14716126" cy="2853334"/>
          </a:xfrm>
          <a:prstGeom prst="rect">
            <a:avLst/>
          </a:prstGeom>
        </p:spPr>
        <p:txBody>
          <a:bodyPr lIns="71437" tIns="71437" rIns="71437" bIns="71437" anchor="t">
            <a:noAutofit/>
          </a:bodyPr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Shape 4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3" name="Shape 4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607978" indent="-607978">
              <a:defRPr sz="4500"/>
            </a:lvl1pPr>
            <a:lvl2pPr marL="1242978" indent="-607978">
              <a:defRPr sz="4500"/>
            </a:lvl2pPr>
            <a:lvl3pPr marL="1877978" indent="-607978">
              <a:defRPr sz="4500"/>
            </a:lvl3pPr>
            <a:lvl4pPr marL="2512978" indent="-607978">
              <a:defRPr sz="4500"/>
            </a:lvl4pPr>
            <a:lvl5pPr marL="3147978" indent="-607978">
              <a:defRPr sz="4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Shape 45"/>
          <p:cNvSpPr>
            <a:spLocks noGrp="1"/>
          </p:cNvSpPr>
          <p:nvPr>
            <p:ph type="title"/>
          </p:nvPr>
        </p:nvSpPr>
        <p:spPr>
          <a:xfrm>
            <a:off x="1231900" y="5295900"/>
            <a:ext cx="21907500" cy="3124200"/>
          </a:xfrm>
          <a:prstGeom prst="rect">
            <a:avLst/>
          </a:prstGeom>
        </p:spPr>
        <p:txBody>
          <a:bodyPr anchor="ctr"/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</p:spTree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Subtitle">
    <p:bg>
      <p:bgPr>
        <a:blipFill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4833937" y="2303859"/>
            <a:ext cx="14716126" cy="4643438"/>
          </a:xfrm>
          <a:prstGeom prst="rect">
            <a:avLst/>
          </a:prstGeom>
        </p:spPr>
        <p:txBody>
          <a:bodyPr lIns="71437" tIns="71437" rIns="71437" bIns="71437" anchor="b">
            <a:noAutofit/>
          </a:bodyPr>
          <a:lstStyle>
            <a:lvl1pPr>
              <a:defRPr sz="8600" spc="1375"/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idx="1"/>
          </p:nvPr>
        </p:nvSpPr>
        <p:spPr>
          <a:xfrm>
            <a:off x="4833937" y="7072312"/>
            <a:ext cx="14716126" cy="4392415"/>
          </a:xfrm>
          <a:prstGeom prst="rect">
            <a:avLst/>
          </a:prstGeom>
        </p:spPr>
        <p:txBody>
          <a:bodyPr lIns="71437" tIns="71437" rIns="71437" bIns="71437" anchor="t">
            <a:noAutofit/>
          </a:bodyPr>
          <a:lstStyle>
            <a:lvl1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1pPr>
            <a:lvl2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2pPr>
            <a:lvl3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3pPr>
            <a:lvl4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4pPr>
            <a:lvl5pPr marL="0" indent="0">
              <a:spcBef>
                <a:spcPts val="0"/>
              </a:spcBef>
              <a:buSzTx/>
              <a:buNone/>
              <a:defRPr sz="3200" cap="all" spc="512">
                <a:latin typeface="Helvetica"/>
                <a:ea typeface="Helvetica"/>
                <a:cs typeface="Helvetica"/>
                <a:sym typeface="Helvetica"/>
              </a:defRPr>
            </a:lvl5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 cap="none" spc="0">
                <a:solidFill>
                  <a:srgbClr val="000000"/>
                </a:solidFill>
              </a:defRPr>
            </a:pPr>
            <a:r>
              <a:rPr sz="3200" cap="all" spc="512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607978" indent="-607978">
              <a:defRPr sz="4500"/>
            </a:lvl1pPr>
            <a:lvl2pPr marL="1242978" indent="-607978">
              <a:defRPr sz="4500"/>
            </a:lvl2pPr>
            <a:lvl3pPr marL="1877978" indent="-607978">
              <a:defRPr sz="4500"/>
            </a:lvl3pPr>
            <a:lvl4pPr marL="2512978" indent="-607978">
              <a:defRPr sz="4500"/>
            </a:lvl4pPr>
            <a:lvl5pPr marL="3147978" indent="-607978">
              <a:defRPr sz="4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tumblr_static_8cah6p2wyzgg0w8wg04k0scsc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607978" indent="-607978">
              <a:defRPr sz="4500"/>
            </a:lvl1pPr>
            <a:lvl2pPr marL="1242978" indent="-607978">
              <a:defRPr sz="4500"/>
            </a:lvl2pPr>
            <a:lvl3pPr marL="1877978" indent="-607978">
              <a:defRPr sz="4500"/>
            </a:lvl3pPr>
            <a:lvl4pPr marL="2512978" indent="-607978">
              <a:defRPr sz="4500"/>
            </a:lvl4pPr>
            <a:lvl5pPr marL="3147978" indent="-607978">
              <a:defRPr sz="4500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45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aussian-blur-gradient-324087-1920x1200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36195" y="-187650"/>
            <a:ext cx="24656390" cy="14091300"/>
          </a:xfrm>
          <a:prstGeom prst="rect">
            <a:avLst/>
          </a:prstGeom>
          <a:ln w="25400">
            <a:miter lim="400000"/>
          </a:ln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oogle-play-gaussian-gradient-widescreen-hd-cool-wallpapers-free-download-filtered.jpeg"/>
          <p:cNvPicPr/>
          <p:nvPr/>
        </p:nvPicPr>
        <p:blipFill>
          <a:blip r:embed="rId37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08546" y="-276027"/>
            <a:ext cx="24601065" cy="14267924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1231900" y="863600"/>
            <a:ext cx="21907500" cy="20066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6200" cap="all" spc="992">
                <a:solidFill>
                  <a:srgbClr val="FFFFFF"/>
                </a:solidFill>
              </a:rPr>
              <a:t>Title Text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1231900" y="2844800"/>
            <a:ext cx="21907500" cy="9448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2pPr marL="1310531" indent="-675531"/>
            <a:lvl3pPr marL="1945532" indent="-675532"/>
            <a:lvl4pPr marL="2580532" indent="-675532"/>
            <a:lvl5pPr marL="3215532" indent="-67553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Body Level Five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</p:sldLayoutIdLst>
  <p:transition spd="med"/>
  <p:txStyles>
    <p:titleStyle>
      <a:lvl1pPr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indent="2286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indent="4572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indent="6858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indent="9144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indent="11430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6pPr>
      <a:lvl7pPr indent="13716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7pPr>
      <a:lvl8pPr indent="16002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8pPr>
      <a:lvl9pPr indent="1828800" defTabSz="825500">
        <a:defRPr sz="6200" cap="all" spc="992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9pPr>
    </p:titleStyle>
    <p:bodyStyle>
      <a:lvl1pPr marL="675531" indent="-675531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1pPr>
      <a:lvl2pPr marL="1270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2pPr>
      <a:lvl3pPr marL="1905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3pPr>
      <a:lvl4pPr marL="2540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4pPr>
      <a:lvl5pPr marL="3175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5pPr>
      <a:lvl6pPr marL="3810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6pPr>
      <a:lvl7pPr marL="4445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7pPr>
      <a:lvl8pPr marL="5080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8pPr>
      <a:lvl9pPr marL="5715000" indent="-635000" defTabSz="825500">
        <a:spcBef>
          <a:spcPts val="5900"/>
        </a:spcBef>
        <a:buSzPct val="90000"/>
        <a:buChar char="•"/>
        <a:defRPr sz="5000">
          <a:solidFill>
            <a:srgbClr val="FFFFFF"/>
          </a:solidFill>
          <a:latin typeface="+mn-lt"/>
          <a:ea typeface="+mn-ea"/>
          <a:cs typeface="+mn-cs"/>
          <a:sym typeface="Helvetica Light"/>
        </a:defRPr>
      </a:lvl9pPr>
    </p:bodyStyle>
    <p:otherStyle>
      <a:lvl1pPr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1pPr>
      <a:lvl2pPr indent="228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2pPr>
      <a:lvl3pPr indent="457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3pPr>
      <a:lvl4pPr indent="685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4pPr>
      <a:lvl5pPr indent="9144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5pPr>
      <a:lvl6pPr indent="11430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6pPr>
      <a:lvl7pPr indent="13716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7pPr>
      <a:lvl8pPr indent="16002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8pPr>
      <a:lvl9pPr indent="1828800" algn="ctr" defTabSz="825500">
        <a:defRPr sz="2400">
          <a:solidFill>
            <a:schemeClr val="tx1"/>
          </a:solidFill>
          <a:latin typeface="+mn-lt"/>
          <a:ea typeface="+mn-ea"/>
          <a:cs typeface="+mn-cs"/>
          <a:sym typeface="Avenir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 dirty="0" smtClean="0">
                <a:solidFill>
                  <a:srgbClr val="FFFFFF"/>
                </a:solidFill>
              </a:rPr>
              <a:t>Pro</a:t>
            </a:r>
            <a:r>
              <a:rPr lang="sk-SK" sz="8600" cap="all" spc="1375" dirty="0" err="1" smtClean="0">
                <a:solidFill>
                  <a:srgbClr val="FFFFFF"/>
                </a:solidFill>
              </a:rPr>
              <a:t>roctvá</a:t>
            </a:r>
            <a:r>
              <a:rPr lang="sk-SK" sz="8600" cap="all" spc="1375" dirty="0" smtClean="0">
                <a:solidFill>
                  <a:srgbClr val="FFFFFF"/>
                </a:solidFill>
              </a:rPr>
              <a:t> nádeje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Vitajte na seminári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8600" cap="all" spc="1375" dirty="0" smtClean="0">
                <a:solidFill>
                  <a:srgbClr val="FFFFFF"/>
                </a:solidFill>
              </a:rPr>
              <a:t>Čas na trvalý mier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77" name="Shape 77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s</a:t>
            </a:r>
            <a:r>
              <a:rPr sz="3200" cap="all" spc="512" dirty="0" smtClean="0">
                <a:solidFill>
                  <a:srgbClr val="FFFFFF"/>
                </a:solidFill>
              </a:rPr>
              <a:t> Troy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om</a:t>
            </a:r>
            <a:r>
              <a:rPr sz="3200" cap="all" spc="512" dirty="0" smtClean="0">
                <a:solidFill>
                  <a:srgbClr val="FFFFFF"/>
                </a:solidFill>
              </a:rPr>
              <a:t> smith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om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1" animBg="1" advAuto="0"/>
      <p:bldP spid="77" grpId="2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/>
          </p:cNvSpPr>
          <p:nvPr>
            <p:ph type="body" idx="1"/>
          </p:nvPr>
        </p:nvSpPr>
        <p:spPr>
          <a:xfrm>
            <a:off x="1238250" y="2292889"/>
            <a:ext cx="21907500" cy="9448801"/>
          </a:xfrm>
          <a:prstGeom prst="rect">
            <a:avLst/>
          </a:prstGeom>
        </p:spPr>
        <p:txBody>
          <a:bodyPr/>
          <a:lstStyle/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Turn your eyes upon Jesus, 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Look full in His wonderful face,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And the things of earth will grow strangely dim, </a:t>
            </a:r>
          </a:p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>
                <a:solidFill>
                  <a:srgbClr val="FFFFFF"/>
                </a:solidFill>
              </a:rPr>
              <a:t>In the light of His glory and grace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/>
          </p:cNvSpPr>
          <p:nvPr>
            <p:ph type="title"/>
          </p:nvPr>
        </p:nvSpPr>
        <p:spPr>
          <a:xfrm>
            <a:off x="2179008" y="5846960"/>
            <a:ext cx="8831728" cy="3133528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Aké to bude v nebi</a:t>
            </a:r>
            <a:r>
              <a:rPr sz="6200" cap="all" spc="992" dirty="0" smtClean="0">
                <a:solidFill>
                  <a:srgbClr val="FFFFFF"/>
                </a:solidFill>
              </a:rPr>
              <a:t>?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pic>
        <p:nvPicPr>
          <p:cNvPr id="450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93764" y="500063"/>
            <a:ext cx="12464142" cy="12839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" grpId="1" animBg="1" advAuto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dSalt-smcas0096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4716" y="-201669"/>
            <a:ext cx="11717564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11997312" y="2670057"/>
            <a:ext cx="11641201" cy="2243810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Ježiš sľubuje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87" name="Shape 87"/>
          <p:cNvSpPr/>
          <p:nvPr/>
        </p:nvSpPr>
        <p:spPr>
          <a:xfrm>
            <a:off x="12503150" y="661009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Nech sa neľaká vaše srdce! Veríte v Boha, verte aj vo mňa. 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dome môjho Otca je mnoho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príbytkov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; keby nebolo tak, povedal by som vám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88" name="Shape 88"/>
          <p:cNvSpPr/>
          <p:nvPr/>
        </p:nvSpPr>
        <p:spPr>
          <a:xfrm>
            <a:off x="12184941" y="11373840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sz="3200" cap="all" spc="512" dirty="0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smtClean="0">
                <a:solidFill>
                  <a:srgbClr val="FFFFFF"/>
                </a:solidFill>
              </a:rPr>
              <a:t>á</a:t>
            </a:r>
            <a:r>
              <a:rPr sz="3200" cap="all" spc="512" dirty="0" smtClean="0">
                <a:solidFill>
                  <a:srgbClr val="FFFFFF"/>
                </a:solidFill>
              </a:rPr>
              <a:t>n </a:t>
            </a:r>
            <a:r>
              <a:rPr sz="3200" cap="all" spc="512" dirty="0">
                <a:solidFill>
                  <a:srgbClr val="FFFFFF"/>
                </a:solidFill>
              </a:rPr>
              <a:t>14: 1-3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1" animBg="1" advAuto="0"/>
      <p:bldP spid="88" grpId="2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dSalt-smcas0096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4716" y="-201669"/>
            <a:ext cx="11717564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91" name="Shape 91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92" name="Shape 92"/>
          <p:cNvSpPr>
            <a:spLocks noGrp="1"/>
          </p:cNvSpPr>
          <p:nvPr>
            <p:ph type="body" idx="1"/>
          </p:nvPr>
        </p:nvSpPr>
        <p:spPr>
          <a:xfrm>
            <a:off x="11997312" y="2670057"/>
            <a:ext cx="11641201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400" dirty="0">
                <a:solidFill>
                  <a:schemeClr val="tx1"/>
                </a:solidFill>
              </a:rPr>
              <a:t>Čo Ježiš sľubuje?</a:t>
            </a:r>
          </a:p>
        </p:txBody>
      </p:sp>
      <p:sp>
        <p:nvSpPr>
          <p:cNvPr id="93" name="Shape 93"/>
          <p:cNvSpPr/>
          <p:nvPr/>
        </p:nvSpPr>
        <p:spPr>
          <a:xfrm>
            <a:off x="12503150" y="661009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pretože vám idem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pripraviť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miesto a keď odídem a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pripravím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vám miesto, </a:t>
            </a:r>
            <a:r>
              <a:rPr lang="sk-SK" sz="50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prídem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zase a poberiem si vás k sebe, aby ste tam, kde som ja, aj vy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boli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94" name="Shape 94"/>
          <p:cNvSpPr/>
          <p:nvPr/>
        </p:nvSpPr>
        <p:spPr>
          <a:xfrm>
            <a:off x="12184941" y="11373840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sz="3200" cap="all" spc="512" dirty="0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smtClean="0">
                <a:solidFill>
                  <a:srgbClr val="FFFFFF"/>
                </a:solidFill>
              </a:rPr>
              <a:t>á</a:t>
            </a:r>
            <a:r>
              <a:rPr sz="3200" cap="all" spc="512" dirty="0" smtClean="0">
                <a:solidFill>
                  <a:srgbClr val="FFFFFF"/>
                </a:solidFill>
              </a:rPr>
              <a:t>n </a:t>
            </a:r>
            <a:r>
              <a:rPr sz="3200" cap="all" spc="512" dirty="0">
                <a:solidFill>
                  <a:srgbClr val="FFFFFF"/>
                </a:solidFill>
              </a:rPr>
              <a:t>14: 1-3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Shape 96"/>
          <p:cNvSpPr>
            <a:spLocks noGrp="1"/>
          </p:cNvSpPr>
          <p:nvPr>
            <p:ph type="title" idx="4294967295"/>
          </p:nvPr>
        </p:nvSpPr>
        <p:spPr>
          <a:xfrm>
            <a:off x="1534660" y="1329375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97" name="Shape 97"/>
          <p:cNvSpPr>
            <a:spLocks noGrp="1"/>
          </p:cNvSpPr>
          <p:nvPr>
            <p:ph type="body" idx="4294967295"/>
          </p:nvPr>
        </p:nvSpPr>
        <p:spPr>
          <a:xfrm>
            <a:off x="1526294" y="2943075"/>
            <a:ext cx="11531785" cy="2732605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Kde je nebo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98" name="Picture 9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237858" y="1430601"/>
            <a:ext cx="10094861" cy="11256728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99" name="Shape 99"/>
          <p:cNvSpPr/>
          <p:nvPr/>
        </p:nvSpPr>
        <p:spPr>
          <a:xfrm>
            <a:off x="1339184" y="5841376"/>
            <a:ext cx="10947735" cy="6009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Znám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človeka..., ktorý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bol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vytrhnutý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až do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tretieho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neba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00" name="Shape 100"/>
          <p:cNvSpPr/>
          <p:nvPr/>
        </p:nvSpPr>
        <p:spPr>
          <a:xfrm>
            <a:off x="1765622" y="10441982"/>
            <a:ext cx="1009486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- 2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12:2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1" animBg="1" advAuto="0"/>
      <p:bldP spid="100" grpId="2" animBg="1" advAuto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pasted-image-enhanced.jpe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" name="GoodSalt-smcas0096-filtered.jpe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0" y="0"/>
            <a:ext cx="24384000" cy="13716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dSalt-lwjas0242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2725086" y="-201613"/>
            <a:ext cx="11717564" cy="14119338"/>
          </a:xfrm>
          <a:prstGeom prst="rect">
            <a:avLst/>
          </a:prstGeom>
          <a:ln w="12700">
            <a:miter lim="400000"/>
          </a:ln>
        </p:spPr>
      </p:pic>
      <p:sp>
        <p:nvSpPr>
          <p:cNvPr id="107" name="Shape 107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08" name="Shape 108"/>
          <p:cNvSpPr>
            <a:spLocks noGrp="1"/>
          </p:cNvSpPr>
          <p:nvPr>
            <p:ph type="body" idx="1"/>
          </p:nvPr>
        </p:nvSpPr>
        <p:spPr>
          <a:xfrm>
            <a:off x="738586" y="3017903"/>
            <a:ext cx="11641201" cy="2243809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Kedy pôjdeme do neba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09" name="Shape 109"/>
          <p:cNvSpPr/>
          <p:nvPr/>
        </p:nvSpPr>
        <p:spPr>
          <a:xfrm>
            <a:off x="1244424" y="6957943"/>
            <a:ext cx="10613280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400" dirty="0">
                <a:solidFill>
                  <a:schemeClr val="tx1"/>
                </a:solidFill>
              </a:rPr>
              <a:t>“</a:t>
            </a:r>
            <a:r>
              <a:rPr lang="sk-SK" sz="4400" dirty="0">
                <a:solidFill>
                  <a:schemeClr val="tx1"/>
                </a:solidFill>
              </a:rPr>
              <a:t>Lebo sám Pán s veliteľským povelom, s hlasom archanjela a s trúbou Božou </a:t>
            </a:r>
            <a:r>
              <a:rPr lang="sk-SK" sz="4400" dirty="0" smtClean="0">
                <a:solidFill>
                  <a:schemeClr val="tx1"/>
                </a:solidFill>
              </a:rPr>
              <a:t>zostúpi </a:t>
            </a:r>
            <a:r>
              <a:rPr lang="sk-SK" sz="4400" dirty="0">
                <a:solidFill>
                  <a:schemeClr val="tx1"/>
                </a:solidFill>
              </a:rPr>
              <a:t>s neba, a mŕtvi v Kristu vstanú </a:t>
            </a:r>
            <a:r>
              <a:rPr lang="sk-SK" sz="4400" dirty="0" smtClean="0">
                <a:solidFill>
                  <a:schemeClr val="tx1"/>
                </a:solidFill>
              </a:rPr>
              <a:t>najprv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10" name="Shape 110"/>
          <p:cNvSpPr/>
          <p:nvPr/>
        </p:nvSpPr>
        <p:spPr>
          <a:xfrm>
            <a:off x="926214" y="11721685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- 1 </a:t>
            </a:r>
            <a:r>
              <a:rPr sz="3200" cap="all" spc="512" dirty="0" smtClean="0">
                <a:solidFill>
                  <a:srgbClr val="FFFFFF"/>
                </a:solidFill>
              </a:rPr>
              <a:t>T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esaloničanom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4:16,17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dSalt-lwjas0242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2725086" y="-201613"/>
            <a:ext cx="11717564" cy="14119338"/>
          </a:xfrm>
          <a:prstGeom prst="rect">
            <a:avLst/>
          </a:prstGeom>
          <a:ln w="12700">
            <a:miter lim="400000"/>
          </a:ln>
        </p:spPr>
      </p:pic>
      <p:sp>
        <p:nvSpPr>
          <p:cNvPr id="113" name="Shape 113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14" name="Shape 114"/>
          <p:cNvSpPr>
            <a:spLocks noGrp="1"/>
          </p:cNvSpPr>
          <p:nvPr>
            <p:ph type="body" idx="1"/>
          </p:nvPr>
        </p:nvSpPr>
        <p:spPr>
          <a:xfrm>
            <a:off x="738586" y="3017903"/>
            <a:ext cx="11641201" cy="2243809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Kedy pôjdeme do neba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15" name="Shape 115"/>
          <p:cNvSpPr/>
          <p:nvPr/>
        </p:nvSpPr>
        <p:spPr>
          <a:xfrm>
            <a:off x="1244423" y="6957943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potom my živí ponechaní budeme razom s nimi </a:t>
            </a:r>
            <a:r>
              <a:rPr lang="sk-SK" sz="4800" dirty="0" err="1">
                <a:solidFill>
                  <a:schemeClr val="tx1"/>
                </a:solidFill>
              </a:rPr>
              <a:t>vychvátení</a:t>
            </a:r>
            <a:r>
              <a:rPr lang="sk-SK" sz="4800" dirty="0">
                <a:solidFill>
                  <a:schemeClr val="tx1"/>
                </a:solidFill>
              </a:rPr>
              <a:t> v oblakoch v ústrety Pánovi do povetria. A takto budeme vždycky s Pánom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4800" dirty="0" smtClean="0">
                <a:solidFill>
                  <a:schemeClr val="tx1"/>
                </a:solidFill>
              </a:rPr>
              <a:t>”</a:t>
            </a:r>
            <a:endParaRPr sz="4800" dirty="0">
              <a:solidFill>
                <a:schemeClr val="tx1"/>
              </a:solidFill>
            </a:endParaRPr>
          </a:p>
        </p:txBody>
      </p:sp>
      <p:sp>
        <p:nvSpPr>
          <p:cNvPr id="116" name="Shape 116"/>
          <p:cNvSpPr/>
          <p:nvPr/>
        </p:nvSpPr>
        <p:spPr>
          <a:xfrm>
            <a:off x="926214" y="11721685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- 1 </a:t>
            </a:r>
            <a:r>
              <a:rPr sz="3200" cap="all" spc="512" dirty="0" smtClean="0">
                <a:solidFill>
                  <a:srgbClr val="FFFFFF"/>
                </a:solidFill>
              </a:rPr>
              <a:t>T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esaloničanom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4:16,17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738586" y="3017903"/>
            <a:ext cx="11641201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sa musí zmeniť, kým pôjdeme do neba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1" name="Shape 121"/>
          <p:cNvSpPr/>
          <p:nvPr/>
        </p:nvSpPr>
        <p:spPr>
          <a:xfrm>
            <a:off x="1244423" y="6957943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>
                <a:solidFill>
                  <a:schemeClr val="tx1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Ale to hovorím, bratia, že telo a krv nemôžu zdediť kráľovstvo Božie, ani porušenosť nezdedí neporušiteľnosti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2" name="Shape 122"/>
          <p:cNvSpPr/>
          <p:nvPr/>
        </p:nvSpPr>
        <p:spPr>
          <a:xfrm>
            <a:off x="926214" y="11721685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- 1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15:50-54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47914" y="158527"/>
            <a:ext cx="10108756" cy="1340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1" animBg="1" advAuto="0"/>
      <p:bldP spid="122" grpId="2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26" name="Shape 126"/>
          <p:cNvSpPr>
            <a:spLocks noGrp="1"/>
          </p:cNvSpPr>
          <p:nvPr>
            <p:ph type="body" idx="1"/>
          </p:nvPr>
        </p:nvSpPr>
        <p:spPr>
          <a:xfrm>
            <a:off x="738586" y="3017903"/>
            <a:ext cx="11641201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sa musí zmeniť, kým pôjdeme do neba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7" name="Shape 127"/>
          <p:cNvSpPr/>
          <p:nvPr/>
        </p:nvSpPr>
        <p:spPr>
          <a:xfrm>
            <a:off x="1244423" y="6957943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...</a:t>
            </a:r>
            <a:r>
              <a:rPr lang="sk-SK" sz="4800" dirty="0">
                <a:solidFill>
                  <a:schemeClr val="tx1"/>
                </a:solidFill>
              </a:rPr>
              <a:t>a mŕtvi vstanú neporušiteľní, a my budeme premenení. Lebo toto porušiteľné musí obliecť neporušiteľnosť a toto smrteľné obliecť nesmrteľnosť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28" name="Shape 128"/>
          <p:cNvSpPr/>
          <p:nvPr/>
        </p:nvSpPr>
        <p:spPr>
          <a:xfrm>
            <a:off x="926214" y="11721685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- 1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15:50-54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447914" y="158527"/>
            <a:ext cx="10108756" cy="1340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 idx="4294967295"/>
          </p:nvPr>
        </p:nvSpPr>
        <p:spPr>
          <a:xfrm>
            <a:off x="11791739" y="1455993"/>
            <a:ext cx="7648349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32" name="Shape 132"/>
          <p:cNvSpPr>
            <a:spLocks noGrp="1"/>
          </p:cNvSpPr>
          <p:nvPr>
            <p:ph type="body" idx="4294967295"/>
          </p:nvPr>
        </p:nvSpPr>
        <p:spPr>
          <a:xfrm>
            <a:off x="11728666" y="3017903"/>
            <a:ext cx="11641201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Biblia opisuje tieto nové telá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33" name="Shape 133"/>
          <p:cNvSpPr/>
          <p:nvPr/>
        </p:nvSpPr>
        <p:spPr>
          <a:xfrm>
            <a:off x="12234502" y="6069006"/>
            <a:ext cx="10904947" cy="575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>
                <a:solidFill>
                  <a:schemeClr val="tx1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Lebo naše občianstvo je v nebesiach, odkiaľ i Spasiteľa očakávame. Pána Ježiša Krista, 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ktorý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premení telo nášho poníženia, aby bolo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podobným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telu </a:t>
            </a:r>
            <a:r>
              <a:rPr lang="sk-SK" sz="50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JEHO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slávy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34" name="Shape 134"/>
          <p:cNvSpPr/>
          <p:nvPr/>
        </p:nvSpPr>
        <p:spPr>
          <a:xfrm>
            <a:off x="11959083" y="11746108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filipänom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3: 20,21</a:t>
            </a:r>
          </a:p>
        </p:txBody>
      </p:sp>
      <p:pic>
        <p:nvPicPr>
          <p:cNvPr id="348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363200" cy="137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1" animBg="1" advAuto="0"/>
      <p:bldP spid="134" grpId="2" animBg="1" advAuto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" name="Picture 135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5947" y="1223286"/>
            <a:ext cx="10094860" cy="11256728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137" name="Shape 137"/>
          <p:cNvSpPr>
            <a:spLocks noGrp="1"/>
          </p:cNvSpPr>
          <p:nvPr>
            <p:ph type="title" idx="4294967295"/>
          </p:nvPr>
        </p:nvSpPr>
        <p:spPr>
          <a:xfrm>
            <a:off x="11791739" y="1455993"/>
            <a:ext cx="7648349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38" name="Shape 138"/>
          <p:cNvSpPr>
            <a:spLocks noGrp="1"/>
          </p:cNvSpPr>
          <p:nvPr>
            <p:ph type="body" idx="4294967295"/>
          </p:nvPr>
        </p:nvSpPr>
        <p:spPr>
          <a:xfrm>
            <a:off x="11728666" y="3017903"/>
            <a:ext cx="11641201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Biblia opisuje tieto nové telá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39" name="Shape 139"/>
          <p:cNvSpPr/>
          <p:nvPr/>
        </p:nvSpPr>
        <p:spPr>
          <a:xfrm>
            <a:off x="12234503" y="6069006"/>
            <a:ext cx="10518626" cy="575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800" dirty="0">
                <a:solidFill>
                  <a:schemeClr val="tx1"/>
                </a:solidFill>
              </a:rPr>
              <a:t>“</a:t>
            </a:r>
            <a:r>
              <a:rPr lang="sk-SK" sz="4800" dirty="0" err="1">
                <a:solidFill>
                  <a:schemeClr val="tx1"/>
                </a:solidFill>
              </a:rPr>
              <a:t>Vidzte</a:t>
            </a:r>
            <a:r>
              <a:rPr lang="sk-SK" sz="4800" dirty="0">
                <a:solidFill>
                  <a:schemeClr val="tx1"/>
                </a:solidFill>
              </a:rPr>
              <a:t> moje ruky i moje nohy, že som </a:t>
            </a:r>
            <a:r>
              <a:rPr lang="sk-SK" sz="4800" dirty="0" smtClean="0">
                <a:solidFill>
                  <a:schemeClr val="tx1"/>
                </a:solidFill>
              </a:rPr>
              <a:t>to ja </a:t>
            </a:r>
            <a:r>
              <a:rPr lang="sk-SK" sz="4800" dirty="0">
                <a:solidFill>
                  <a:schemeClr val="tx1"/>
                </a:solidFill>
              </a:rPr>
              <a:t>sám, ten istý. Dotýkajte sa ma a </a:t>
            </a:r>
            <a:r>
              <a:rPr lang="sk-SK" sz="4800" dirty="0" err="1">
                <a:solidFill>
                  <a:schemeClr val="tx1"/>
                </a:solidFill>
              </a:rPr>
              <a:t>vidzte</a:t>
            </a:r>
            <a:r>
              <a:rPr lang="sk-SK" sz="4800" dirty="0">
                <a:solidFill>
                  <a:schemeClr val="tx1"/>
                </a:solidFill>
              </a:rPr>
              <a:t>, lebo duch nemá </a:t>
            </a:r>
            <a:r>
              <a:rPr lang="sk-SK" sz="4800" dirty="0" smtClean="0">
                <a:solidFill>
                  <a:schemeClr val="tx1"/>
                </a:solidFill>
              </a:rPr>
              <a:t>telo a kosti, </a:t>
            </a:r>
            <a:r>
              <a:rPr lang="sk-SK" sz="4800" dirty="0">
                <a:solidFill>
                  <a:schemeClr val="tx1"/>
                </a:solidFill>
              </a:rPr>
              <a:t>a </a:t>
            </a:r>
            <a:r>
              <a:rPr lang="sk-SK" sz="4800" dirty="0" smtClean="0">
                <a:solidFill>
                  <a:schemeClr val="tx1"/>
                </a:solidFill>
              </a:rPr>
              <a:t>ako </a:t>
            </a:r>
            <a:r>
              <a:rPr lang="sk-SK" sz="4800" dirty="0">
                <a:solidFill>
                  <a:schemeClr val="tx1"/>
                </a:solidFill>
              </a:rPr>
              <a:t>vidíte, </a:t>
            </a:r>
            <a:r>
              <a:rPr lang="sk-SK" sz="4800" dirty="0" smtClean="0">
                <a:solidFill>
                  <a:schemeClr val="tx1"/>
                </a:solidFill>
              </a:rPr>
              <a:t>ja </a:t>
            </a:r>
            <a:r>
              <a:rPr lang="sk-SK" sz="4800" dirty="0">
                <a:solidFill>
                  <a:schemeClr val="tx1"/>
                </a:solidFill>
              </a:rPr>
              <a:t>mám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40" name="Shape 140"/>
          <p:cNvSpPr/>
          <p:nvPr/>
        </p:nvSpPr>
        <p:spPr>
          <a:xfrm>
            <a:off x="12234502" y="11746108"/>
            <a:ext cx="1051862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err="1" smtClean="0">
                <a:solidFill>
                  <a:srgbClr val="FFFFFF"/>
                </a:solidFill>
              </a:rPr>
              <a:t>Luk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áš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24</a:t>
            </a:r>
            <a:r>
              <a:rPr sz="3200" cap="all" spc="512" dirty="0">
                <a:solidFill>
                  <a:srgbClr val="FFFFFF"/>
                </a:solidFill>
              </a:rPr>
              <a:t>: 39-43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" name="Picture 14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25947" y="1223286"/>
            <a:ext cx="10094860" cy="11256728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143" name="Shape 143"/>
          <p:cNvSpPr>
            <a:spLocks noGrp="1"/>
          </p:cNvSpPr>
          <p:nvPr>
            <p:ph type="title" idx="4294967295"/>
          </p:nvPr>
        </p:nvSpPr>
        <p:spPr>
          <a:xfrm>
            <a:off x="11791739" y="1455993"/>
            <a:ext cx="7648349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44" name="Shape 144"/>
          <p:cNvSpPr>
            <a:spLocks noGrp="1"/>
          </p:cNvSpPr>
          <p:nvPr>
            <p:ph type="body" idx="4294967295"/>
          </p:nvPr>
        </p:nvSpPr>
        <p:spPr>
          <a:xfrm>
            <a:off x="11728666" y="3017903"/>
            <a:ext cx="11641201" cy="2243809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Biblia opisuje tieto nové telá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45" name="Shape 145"/>
          <p:cNvSpPr/>
          <p:nvPr/>
        </p:nvSpPr>
        <p:spPr>
          <a:xfrm>
            <a:off x="12234503" y="6069006"/>
            <a:ext cx="10518626" cy="57517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...ukázal im svoje ruky aj svoj bok. A tak zaradovali sa učeníci, keď videli Pána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46" name="Shape 146"/>
          <p:cNvSpPr/>
          <p:nvPr/>
        </p:nvSpPr>
        <p:spPr>
          <a:xfrm>
            <a:off x="11985842" y="11428616"/>
            <a:ext cx="10518626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J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án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20:19,20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Dollarphotoclub_65824325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59532" y="-151914"/>
            <a:ext cx="24502980" cy="14019827"/>
          </a:xfrm>
          <a:prstGeom prst="rect">
            <a:avLst/>
          </a:prstGeom>
          <a:ln w="12700">
            <a:miter lim="400000"/>
          </a:ln>
        </p:spPr>
      </p:pic>
      <p:sp>
        <p:nvSpPr>
          <p:cNvPr id="149" name="Shape 149"/>
          <p:cNvSpPr>
            <a:spLocks noGrp="1"/>
          </p:cNvSpPr>
          <p:nvPr>
            <p:ph type="title"/>
          </p:nvPr>
        </p:nvSpPr>
        <p:spPr>
          <a:xfrm>
            <a:off x="801988" y="93732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50" name="Shape 150"/>
          <p:cNvSpPr>
            <a:spLocks noGrp="1"/>
          </p:cNvSpPr>
          <p:nvPr>
            <p:ph type="body" idx="1"/>
          </p:nvPr>
        </p:nvSpPr>
        <p:spPr>
          <a:xfrm>
            <a:off x="769114" y="2060860"/>
            <a:ext cx="11531785" cy="2732605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V čom sa budú líšiť nové telá od súčasných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9" grpId="1" animBg="1" advAuto="0"/>
      <p:bldP spid="150" grpId="2" animBg="1" advAuto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Hereford_Calf_Portrait_SC_Vic_13.10.2007_edit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981920" y="-201613"/>
            <a:ext cx="12460731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/>
          <p:nvPr/>
        </p:nvSpPr>
        <p:spPr>
          <a:xfrm>
            <a:off x="585018" y="19293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...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vyjdete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budete poskakovať ako vykŕmené teľatá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54" name="Shape 154"/>
          <p:cNvSpPr/>
          <p:nvPr/>
        </p:nvSpPr>
        <p:spPr>
          <a:xfrm>
            <a:off x="291232" y="3857672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Malachi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4:2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" name="Slide 72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2091439" y="-139564"/>
            <a:ext cx="12351211" cy="13995241"/>
          </a:xfrm>
          <a:prstGeom prst="rect">
            <a:avLst/>
          </a:prstGeom>
          <a:ln w="12700">
            <a:miter lim="400000"/>
          </a:ln>
        </p:spPr>
      </p:pic>
      <p:sp>
        <p:nvSpPr>
          <p:cNvPr id="157" name="Shape 157"/>
          <p:cNvSpPr/>
          <p:nvPr/>
        </p:nvSpPr>
        <p:spPr>
          <a:xfrm>
            <a:off x="585018" y="19293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...</a:t>
            </a:r>
            <a:r>
              <a:rPr lang="sk-SK" sz="5000" dirty="0" smtClean="0">
                <a:solidFill>
                  <a:schemeClr val="tx1"/>
                </a:solidFill>
              </a:rPr>
              <a:t>vyjdete </a:t>
            </a:r>
            <a:r>
              <a:rPr lang="sk-SK" sz="5000" dirty="0">
                <a:solidFill>
                  <a:schemeClr val="tx1"/>
                </a:solidFill>
              </a:rPr>
              <a:t>a budete poskakovať ako vykŕmené teľatá</a:t>
            </a:r>
            <a:r>
              <a:rPr lang="sk-SK" sz="5000" dirty="0" smtClean="0">
                <a:solidFill>
                  <a:schemeClr val="tx1"/>
                </a:solidFill>
              </a:rPr>
              <a:t>.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58" name="Shape 158"/>
          <p:cNvSpPr/>
          <p:nvPr/>
        </p:nvSpPr>
        <p:spPr>
          <a:xfrm>
            <a:off x="291232" y="3857672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Malachi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4:2</a:t>
            </a:r>
          </a:p>
        </p:txBody>
      </p:sp>
      <p:sp>
        <p:nvSpPr>
          <p:cNvPr id="159" name="Shape 159"/>
          <p:cNvSpPr/>
          <p:nvPr/>
        </p:nvSpPr>
        <p:spPr>
          <a:xfrm>
            <a:off x="585018" y="736146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Vtedy sa otvoria oči slepých, a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otvoria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sa aj uši hluchých. 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Vtedy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poskočí </a:t>
            </a:r>
            <a:r>
              <a:rPr lang="sk-SK" sz="50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kulhavý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ako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jeleň, a jazyk nemého bude radostne prespevovať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60" name="Shape 160"/>
          <p:cNvSpPr/>
          <p:nvPr/>
        </p:nvSpPr>
        <p:spPr>
          <a:xfrm>
            <a:off x="291232" y="1205194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</a:t>
            </a:r>
            <a:r>
              <a:rPr sz="3200" cap="all" spc="512" dirty="0" smtClean="0">
                <a:solidFill>
                  <a:srgbClr val="FFFFFF"/>
                </a:solidFill>
              </a:rPr>
              <a:t>a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35:5,6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34_jesus-forgives-sins-and-heals-a-man-stricken-with-palsy_1800x1200_300dpi_3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218" y="3029332"/>
            <a:ext cx="24361564" cy="10932840"/>
          </a:xfrm>
          <a:prstGeom prst="rect">
            <a:avLst/>
          </a:prstGeom>
          <a:ln w="12700">
            <a:miter lim="400000"/>
          </a:ln>
        </p:spPr>
      </p:pic>
      <p:sp>
        <p:nvSpPr>
          <p:cNvPr id="163" name="Shape 163"/>
          <p:cNvSpPr>
            <a:spLocks noGrp="1"/>
          </p:cNvSpPr>
          <p:nvPr>
            <p:ph type="body" idx="4294967295"/>
          </p:nvPr>
        </p:nvSpPr>
        <p:spPr>
          <a:xfrm>
            <a:off x="786646" y="271129"/>
            <a:ext cx="13301448" cy="224380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 smtClean="0">
                <a:solidFill>
                  <a:schemeClr val="tx1"/>
                </a:solidFill>
              </a:rPr>
              <a:t>nikto </a:t>
            </a:r>
            <a:r>
              <a:rPr lang="sk-SK" sz="4800" dirty="0">
                <a:solidFill>
                  <a:schemeClr val="tx1"/>
                </a:solidFill>
              </a:rPr>
              <a:t>z </a:t>
            </a:r>
            <a:r>
              <a:rPr lang="sk-SK" sz="4800" dirty="0" smtClean="0">
                <a:solidFill>
                  <a:schemeClr val="tx1"/>
                </a:solidFill>
              </a:rPr>
              <a:t>obyvateľov nepovie: </a:t>
            </a:r>
            <a:r>
              <a:rPr lang="sk-SK" sz="4800" dirty="0">
                <a:solidFill>
                  <a:schemeClr val="tx1"/>
                </a:solidFill>
              </a:rPr>
              <a:t>Som </a:t>
            </a:r>
            <a:r>
              <a:rPr lang="sk-SK" sz="4800" b="1" i="1" dirty="0">
                <a:solidFill>
                  <a:schemeClr val="tx1"/>
                </a:solidFill>
              </a:rPr>
              <a:t>chorý</a:t>
            </a:r>
            <a:r>
              <a:rPr lang="sk-SK" sz="4800" b="1" i="1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 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64" name="Shape 164"/>
          <p:cNvSpPr/>
          <p:nvPr/>
        </p:nvSpPr>
        <p:spPr>
          <a:xfrm>
            <a:off x="1847187" y="2154080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33:24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1" animBg="1" advAuto="0"/>
      <p:bldP spid="164" grpId="2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sickwoman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218" y="3029332"/>
            <a:ext cx="24361564" cy="10932840"/>
          </a:xfrm>
          <a:prstGeom prst="rect">
            <a:avLst/>
          </a:prstGeom>
          <a:ln w="12700">
            <a:miter lim="400000"/>
          </a:ln>
        </p:spPr>
      </p:pic>
      <p:sp>
        <p:nvSpPr>
          <p:cNvPr id="167" name="Shape 167"/>
          <p:cNvSpPr>
            <a:spLocks noGrp="1"/>
          </p:cNvSpPr>
          <p:nvPr>
            <p:ph type="body" idx="4294967295"/>
          </p:nvPr>
        </p:nvSpPr>
        <p:spPr>
          <a:xfrm>
            <a:off x="786646" y="271129"/>
            <a:ext cx="13301448" cy="224380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rgbClr val="FFFFFF"/>
                </a:solidFill>
              </a:rPr>
              <a:t>“</a:t>
            </a:r>
            <a:r>
              <a:rPr lang="sk-SK" sz="4800" dirty="0" smtClean="0">
                <a:solidFill>
                  <a:srgbClr val="FFFFFF"/>
                </a:solidFill>
              </a:rPr>
              <a:t>nikto z obyvateľov nepovie: som </a:t>
            </a:r>
            <a:r>
              <a:rPr lang="sk-SK" sz="4800" b="1" i="1" dirty="0" smtClean="0">
                <a:solidFill>
                  <a:srgbClr val="FFFFFF"/>
                </a:solidFill>
              </a:rPr>
              <a:t>chorý</a:t>
            </a:r>
            <a:r>
              <a:rPr lang="sk-SK" sz="4800" dirty="0" smtClean="0">
                <a:solidFill>
                  <a:srgbClr val="FFFFFF"/>
                </a:solidFill>
              </a:rPr>
              <a:t>“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168" name="Shape 168"/>
          <p:cNvSpPr/>
          <p:nvPr/>
        </p:nvSpPr>
        <p:spPr>
          <a:xfrm>
            <a:off x="1847187" y="215407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33:24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Shape 171"/>
          <p:cNvSpPr>
            <a:spLocks noGrp="1"/>
          </p:cNvSpPr>
          <p:nvPr>
            <p:ph type="body" idx="4294967295"/>
          </p:nvPr>
        </p:nvSpPr>
        <p:spPr>
          <a:xfrm>
            <a:off x="786646" y="271129"/>
            <a:ext cx="13301448" cy="2243809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4800" dirty="0" smtClean="0">
                <a:solidFill>
                  <a:srgbClr val="FFFFFF"/>
                </a:solidFill>
              </a:rPr>
              <a:t>“</a:t>
            </a:r>
            <a:r>
              <a:rPr lang="sk-SK" sz="4800" dirty="0" smtClean="0">
                <a:solidFill>
                  <a:srgbClr val="FFFFFF"/>
                </a:solidFill>
              </a:rPr>
              <a:t>nikto z obyvateľov nepovie: som </a:t>
            </a:r>
            <a:r>
              <a:rPr lang="sk-SK" sz="4800" b="1" i="1" dirty="0" smtClean="0">
                <a:solidFill>
                  <a:srgbClr val="FFFFFF"/>
                </a:solidFill>
              </a:rPr>
              <a:t>chorý</a:t>
            </a:r>
            <a:r>
              <a:rPr sz="4800" b="1" i="1" dirty="0" smtClean="0">
                <a:solidFill>
                  <a:srgbClr val="FFFFFF"/>
                </a:solidFill>
              </a:rPr>
              <a:t>.</a:t>
            </a:r>
            <a:r>
              <a:rPr sz="4800" dirty="0" smtClean="0">
                <a:solidFill>
                  <a:srgbClr val="FFFFFF"/>
                </a:solidFill>
              </a:rPr>
              <a:t>” </a:t>
            </a:r>
            <a:endParaRPr sz="4800" dirty="0">
              <a:solidFill>
                <a:srgbClr val="FFFFFF"/>
              </a:solidFill>
            </a:endParaRPr>
          </a:p>
        </p:txBody>
      </p:sp>
      <p:sp>
        <p:nvSpPr>
          <p:cNvPr id="172" name="Shape 172"/>
          <p:cNvSpPr/>
          <p:nvPr/>
        </p:nvSpPr>
        <p:spPr>
          <a:xfrm>
            <a:off x="1847187" y="215407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33:24</a:t>
            </a:r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01950"/>
            <a:ext cx="24384000" cy="11090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" name="GoodSalt-smcas0179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4716" y="-201669"/>
            <a:ext cx="11717564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175" name="Shape 175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76" name="Shape 176"/>
          <p:cNvSpPr>
            <a:spLocks noGrp="1"/>
          </p:cNvSpPr>
          <p:nvPr>
            <p:ph type="body" idx="1"/>
          </p:nvPr>
        </p:nvSpPr>
        <p:spPr>
          <a:xfrm>
            <a:off x="11997312" y="3060816"/>
            <a:ext cx="11641201" cy="2243809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Budeme žiť v nebi celú večnosť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77" name="Shape 177"/>
          <p:cNvSpPr/>
          <p:nvPr/>
        </p:nvSpPr>
        <p:spPr>
          <a:xfrm>
            <a:off x="12344045" y="712296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videl som nové nebo a novú zem, lebo prvé nebo a prvá zem </a:t>
            </a:r>
            <a:r>
              <a:rPr lang="sk-SK" sz="4800" dirty="0" smtClean="0">
                <a:solidFill>
                  <a:schemeClr val="tx1"/>
                </a:solidFill>
              </a:rPr>
              <a:t>pominuli</a:t>
            </a:r>
            <a:r>
              <a:rPr sz="5000" dirty="0" smtClean="0">
                <a:solidFill>
                  <a:srgbClr val="FFFFFF"/>
                </a:solidFill>
              </a:rPr>
              <a:t>.”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78" name="Shape 178"/>
          <p:cNvSpPr/>
          <p:nvPr/>
        </p:nvSpPr>
        <p:spPr>
          <a:xfrm>
            <a:off x="12227729" y="11495952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21:1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" grpId="1" animBg="1" advAuto="0"/>
      <p:bldP spid="178" grpId="2" animBg="1" advAuto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" name="GoodSalt-smcas0179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4716" y="-201669"/>
            <a:ext cx="11717564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181" name="Shape 181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82" name="Shape 182"/>
          <p:cNvSpPr>
            <a:spLocks noGrp="1"/>
          </p:cNvSpPr>
          <p:nvPr>
            <p:ph type="body" idx="1"/>
          </p:nvPr>
        </p:nvSpPr>
        <p:spPr>
          <a:xfrm>
            <a:off x="11997312" y="3060816"/>
            <a:ext cx="11641201" cy="2243809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Budeme žiť v nebi celú večnosť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83" name="Shape 183"/>
          <p:cNvSpPr/>
          <p:nvPr/>
        </p:nvSpPr>
        <p:spPr>
          <a:xfrm>
            <a:off x="12344045" y="712296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ja, Ján,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som videl to sväté mesto, nový Jeruzalem, </a:t>
            </a:r>
            <a:r>
              <a:rPr lang="sk-SK" sz="50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zostupujúce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od Boha z neba,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pripravené ako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nevestu, ozdobenú jej mužovi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184" name="Shape 184"/>
          <p:cNvSpPr/>
          <p:nvPr/>
        </p:nvSpPr>
        <p:spPr>
          <a:xfrm>
            <a:off x="12227729" y="11471529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21:2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" name="GoodSalt-smcas0179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114716" y="-201669"/>
            <a:ext cx="11717564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88" name="Shape 188"/>
          <p:cNvSpPr>
            <a:spLocks noGrp="1"/>
          </p:cNvSpPr>
          <p:nvPr>
            <p:ph type="body" idx="1"/>
          </p:nvPr>
        </p:nvSpPr>
        <p:spPr>
          <a:xfrm>
            <a:off x="11997312" y="3060816"/>
            <a:ext cx="11641201" cy="2243809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Budeme žiť v nebi celú večnosť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89" name="Shape 189"/>
          <p:cNvSpPr/>
          <p:nvPr/>
        </p:nvSpPr>
        <p:spPr>
          <a:xfrm>
            <a:off x="12344045" y="8554159"/>
            <a:ext cx="10947735" cy="28859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Blahoslavení tichí, lebo oni dedične </a:t>
            </a:r>
            <a:r>
              <a:rPr lang="sk-SK" sz="4800" dirty="0" err="1">
                <a:solidFill>
                  <a:schemeClr val="tx1"/>
                </a:solidFill>
              </a:rPr>
              <a:t>obdržia</a:t>
            </a:r>
            <a:r>
              <a:rPr lang="sk-SK" sz="4800" dirty="0">
                <a:solidFill>
                  <a:schemeClr val="tx1"/>
                </a:solidFill>
              </a:rPr>
              <a:t> </a:t>
            </a:r>
            <a:r>
              <a:rPr lang="sk-SK" sz="4800" dirty="0" smtClean="0">
                <a:solidFill>
                  <a:schemeClr val="tx1"/>
                </a:solidFill>
              </a:rPr>
              <a:t>zem.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90" name="Shape 190"/>
          <p:cNvSpPr/>
          <p:nvPr/>
        </p:nvSpPr>
        <p:spPr>
          <a:xfrm>
            <a:off x="12542692" y="11471529"/>
            <a:ext cx="10550442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Mat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úš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5:5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Shape 192"/>
          <p:cNvSpPr>
            <a:spLocks noGrp="1"/>
          </p:cNvSpPr>
          <p:nvPr>
            <p:ph type="title" idx="4294967295"/>
          </p:nvPr>
        </p:nvSpPr>
        <p:spPr>
          <a:xfrm>
            <a:off x="801988" y="130495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193" name="Shape 193"/>
          <p:cNvSpPr>
            <a:spLocks noGrp="1"/>
          </p:cNvSpPr>
          <p:nvPr>
            <p:ph type="body" idx="4294967295"/>
          </p:nvPr>
        </p:nvSpPr>
        <p:spPr>
          <a:xfrm>
            <a:off x="793622" y="2918653"/>
            <a:ext cx="11531785" cy="2732605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je opísaný Nový Jeruzalem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194" name="Picture 19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237858" y="1430601"/>
            <a:ext cx="10094861" cy="11256728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195" name="Shape 195"/>
          <p:cNvSpPr/>
          <p:nvPr/>
        </p:nvSpPr>
        <p:spPr>
          <a:xfrm>
            <a:off x="606512" y="7073468"/>
            <a:ext cx="10947735" cy="416480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200" dirty="0">
                <a:solidFill>
                  <a:schemeClr val="tx1"/>
                </a:solidFill>
              </a:rPr>
              <a:t>Mesto je postavené do štvorca, jeho dĺžka je toľká ako šírka. Trstinou odmeral mesto na dvanásťtisíc </a:t>
            </a:r>
            <a:r>
              <a:rPr lang="sk-SK" sz="5200" dirty="0" smtClean="0">
                <a:solidFill>
                  <a:schemeClr val="tx1"/>
                </a:solidFill>
              </a:rPr>
              <a:t>honov.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196" name="Shape 196"/>
          <p:cNvSpPr/>
          <p:nvPr/>
        </p:nvSpPr>
        <p:spPr>
          <a:xfrm>
            <a:off x="1032950" y="11663102"/>
            <a:ext cx="1009486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lang="sk-SK"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 smtClean="0">
                <a:solidFill>
                  <a:srgbClr val="FFFFFF"/>
                </a:solidFill>
              </a:rPr>
              <a:t>2</a:t>
            </a:r>
            <a:r>
              <a:rPr lang="sk-SK" sz="3200" cap="all" spc="512" dirty="0" smtClean="0">
                <a:solidFill>
                  <a:srgbClr val="FFFFFF"/>
                </a:solidFill>
              </a:rPr>
              <a:t>1:16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" grpId="1" animBg="1" advAuto="0"/>
      <p:bldP spid="195" grpId="2" animBg="1" advAuto="0"/>
      <p:bldP spid="196" grpId="3" animBg="1" advAuto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Picture 197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94337" y="1766720"/>
            <a:ext cx="14595326" cy="1016986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</p:pic>
      <p:sp>
        <p:nvSpPr>
          <p:cNvPr id="199" name="Shape 199"/>
          <p:cNvSpPr/>
          <p:nvPr/>
        </p:nvSpPr>
        <p:spPr>
          <a:xfrm rot="16560000">
            <a:off x="9463009" y="5711218"/>
            <a:ext cx="1236822" cy="1615453"/>
          </a:xfrm>
          <a:prstGeom prst="rect">
            <a:avLst/>
          </a:prstGeom>
          <a:ln w="101600">
            <a:solidFill>
              <a:srgbClr val="FFFB00"/>
            </a:solidFill>
            <a:miter lim="400000"/>
          </a:ln>
        </p:spPr>
        <p:txBody>
          <a:bodyPr lIns="0" tIns="0" rIns="0" bIns="0" anchor="ctr"/>
          <a:lstStyle/>
          <a:p>
            <a:pPr marL="40639" marR="40639" lvl="0" algn="l" defTabSz="914400">
              <a:defRPr sz="2400">
                <a:solidFill>
                  <a:srgbClr val="000000"/>
                </a:solidFill>
                <a:uFill>
                  <a:solidFill/>
                </a:u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  <p:sp>
        <p:nvSpPr>
          <p:cNvPr id="200" name="Shape 200"/>
          <p:cNvSpPr/>
          <p:nvPr/>
        </p:nvSpPr>
        <p:spPr>
          <a:xfrm>
            <a:off x="3767149" y="11770870"/>
            <a:ext cx="18384927" cy="12429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 fontScale="92500"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N</a:t>
            </a:r>
            <a:r>
              <a:rPr lang="sk-SK" sz="5000" dirty="0" err="1" smtClean="0">
                <a:solidFill>
                  <a:srgbClr val="FFFFFF"/>
                </a:solidFill>
              </a:rPr>
              <a:t>ový</a:t>
            </a:r>
            <a:r>
              <a:rPr sz="5000" dirty="0" smtClean="0">
                <a:solidFill>
                  <a:srgbClr val="FFFFFF"/>
                </a:solidFill>
              </a:rPr>
              <a:t> </a:t>
            </a:r>
            <a:r>
              <a:rPr sz="5000" dirty="0" err="1" smtClean="0">
                <a:solidFill>
                  <a:srgbClr val="FFFFFF"/>
                </a:solidFill>
              </a:rPr>
              <a:t>Jeru</a:t>
            </a:r>
            <a:r>
              <a:rPr lang="sk-SK" sz="5000" dirty="0" smtClean="0">
                <a:solidFill>
                  <a:srgbClr val="FFFFFF"/>
                </a:solidFill>
              </a:rPr>
              <a:t>z</a:t>
            </a:r>
            <a:r>
              <a:rPr sz="5000" dirty="0" err="1" smtClean="0">
                <a:solidFill>
                  <a:srgbClr val="FFFFFF"/>
                </a:solidFill>
              </a:rPr>
              <a:t>alem</a:t>
            </a:r>
            <a:r>
              <a:rPr sz="5000" dirty="0" smtClean="0">
                <a:solidFill>
                  <a:srgbClr val="FFFFFF"/>
                </a:solidFill>
              </a:rPr>
              <a:t> </a:t>
            </a:r>
            <a:r>
              <a:rPr lang="sk-SK" sz="5000" dirty="0" smtClean="0">
                <a:solidFill>
                  <a:srgbClr val="FFFFFF"/>
                </a:solidFill>
              </a:rPr>
              <a:t>má rozlohu</a:t>
            </a:r>
            <a:r>
              <a:rPr sz="5000" dirty="0" smtClean="0">
                <a:solidFill>
                  <a:srgbClr val="FFFFFF"/>
                </a:solidFill>
              </a:rPr>
              <a:t> </a:t>
            </a:r>
            <a:r>
              <a:rPr sz="5000" dirty="0">
                <a:solidFill>
                  <a:srgbClr val="FFFFFF"/>
                </a:solidFill>
              </a:rPr>
              <a:t>375 </a:t>
            </a:r>
            <a:r>
              <a:rPr lang="sk-SK" sz="5000" dirty="0" smtClean="0">
                <a:solidFill>
                  <a:srgbClr val="FFFFFF"/>
                </a:solidFill>
              </a:rPr>
              <a:t>tisíc štvorcových </a:t>
            </a:r>
            <a:r>
              <a:rPr sz="5000" dirty="0" smtClean="0">
                <a:solidFill>
                  <a:srgbClr val="FFFFFF"/>
                </a:solidFill>
              </a:rPr>
              <a:t>m</a:t>
            </a:r>
            <a:r>
              <a:rPr lang="sk-SK" sz="5000" dirty="0" err="1" smtClean="0">
                <a:solidFill>
                  <a:srgbClr val="FFFFFF"/>
                </a:solidFill>
              </a:rPr>
              <a:t>íľ</a:t>
            </a:r>
            <a:r>
              <a:rPr sz="5000" dirty="0" smtClean="0">
                <a:solidFill>
                  <a:srgbClr val="FFFFFF"/>
                </a:solidFill>
              </a:rPr>
              <a:t>.</a:t>
            </a:r>
            <a:r>
              <a:rPr lang="sk-SK" sz="5000" dirty="0" smtClean="0">
                <a:solidFill>
                  <a:srgbClr val="FFFFFF"/>
                </a:solidFill>
              </a:rPr>
              <a:t> Hon je </a:t>
            </a:r>
            <a:r>
              <a:rPr sz="5000" dirty="0" smtClean="0">
                <a:solidFill>
                  <a:srgbClr val="FFFFFF"/>
                </a:solidFill>
              </a:rPr>
              <a:t>1/8 m</a:t>
            </a:r>
            <a:r>
              <a:rPr lang="sk-SK" sz="5000" dirty="0" smtClean="0">
                <a:solidFill>
                  <a:srgbClr val="FFFFFF"/>
                </a:solidFill>
              </a:rPr>
              <a:t>íle.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fill="hold"/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1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8" grpId="1" animBg="1" advAuto="0"/>
      <p:bldP spid="199" grpId="2" animBg="1" advAuto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Picture 201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4894337" y="1766720"/>
            <a:ext cx="14595326" cy="10169860"/>
          </a:xfrm>
          <a:prstGeom prst="rect">
            <a:avLst/>
          </a:prstGeom>
          <a:effectLst>
            <a:outerShdw blurRad="190500" dist="8455" dir="5400000" rotWithShape="0">
              <a:srgbClr val="000000"/>
            </a:outerShdw>
          </a:effectLst>
        </p:spPr>
      </p:pic>
      <p:pic>
        <p:nvPicPr>
          <p:cNvPr id="203" name="GoodSalt-smcas0179.jpg"/>
          <p:cNvPicPr/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 rot="407197">
            <a:off x="9194410" y="5424768"/>
            <a:ext cx="4400956" cy="3300716"/>
          </a:xfrm>
          <a:prstGeom prst="rect">
            <a:avLst/>
          </a:prstGeom>
          <a:ln w="12700">
            <a:miter lim="400000"/>
          </a:ln>
        </p:spPr>
      </p:pic>
      <p:sp>
        <p:nvSpPr>
          <p:cNvPr id="204" name="Shape 204"/>
          <p:cNvSpPr/>
          <p:nvPr/>
        </p:nvSpPr>
        <p:spPr>
          <a:xfrm rot="16560000">
            <a:off x="9775156" y="4866012"/>
            <a:ext cx="3239462" cy="4418229"/>
          </a:xfrm>
          <a:prstGeom prst="rect">
            <a:avLst/>
          </a:prstGeom>
          <a:ln w="266700">
            <a:solidFill>
              <a:srgbClr val="FFFB00"/>
            </a:solidFill>
            <a:miter lim="400000"/>
          </a:ln>
        </p:spPr>
        <p:txBody>
          <a:bodyPr lIns="0" tIns="0" rIns="0" bIns="0" anchor="ctr"/>
          <a:lstStyle/>
          <a:p>
            <a:pPr marL="40639" marR="40639" lvl="0" algn="l" defTabSz="914400">
              <a:defRPr sz="2400">
                <a:solidFill>
                  <a:srgbClr val="000000"/>
                </a:solidFill>
                <a:uFill>
                  <a:solidFill/>
                </a:uFill>
                <a:latin typeface="Arial"/>
                <a:ea typeface="Arial"/>
                <a:cs typeface="Arial"/>
                <a:sym typeface="Arial"/>
              </a:defRPr>
            </a:pPr>
            <a:endParaRPr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open-bibl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59532" y="-196850"/>
            <a:ext cx="24502980" cy="14109724"/>
          </a:xfrm>
          <a:prstGeom prst="rect">
            <a:avLst/>
          </a:prstGeom>
          <a:ln w="12700">
            <a:miter lim="400000"/>
          </a:ln>
        </p:spPr>
      </p:pic>
      <p:sp>
        <p:nvSpPr>
          <p:cNvPr id="207" name="Shape 207"/>
          <p:cNvSpPr>
            <a:spLocks noGrp="1"/>
          </p:cNvSpPr>
          <p:nvPr>
            <p:ph type="body" idx="1"/>
          </p:nvPr>
        </p:nvSpPr>
        <p:spPr>
          <a:xfrm>
            <a:off x="692121" y="-186370"/>
            <a:ext cx="16236952" cy="3688455"/>
          </a:xfrm>
          <a:prstGeom prst="rect">
            <a:avLst/>
          </a:prstGeom>
        </p:spPr>
        <p:txBody>
          <a:bodyPr/>
          <a:lstStyle>
            <a:lvl1pPr marL="0" indent="0"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jeho múru nameral sto štyridsaťštyri </a:t>
            </a:r>
            <a:r>
              <a:rPr lang="sk-SK" sz="4800" dirty="0" smtClean="0">
                <a:solidFill>
                  <a:schemeClr val="tx1"/>
                </a:solidFill>
              </a:rPr>
              <a:t>lakťov</a:t>
            </a:r>
            <a:r>
              <a:rPr sz="5000" dirty="0" smtClean="0">
                <a:solidFill>
                  <a:srgbClr val="FFFFFF"/>
                </a:solidFill>
              </a:rPr>
              <a:t>,”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08" name="Shape 208"/>
          <p:cNvSpPr/>
          <p:nvPr/>
        </p:nvSpPr>
        <p:spPr>
          <a:xfrm>
            <a:off x="5006182" y="2383001"/>
            <a:ext cx="11180367" cy="53860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 cap="all" spc="56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500" cap="all" spc="560" dirty="0">
                <a:solidFill>
                  <a:srgbClr val="FFFFFF"/>
                </a:solidFill>
              </a:rPr>
              <a:t>- </a:t>
            </a:r>
            <a:r>
              <a:rPr lang="sk-SK" sz="3500" cap="all" spc="560" dirty="0" smtClean="0">
                <a:solidFill>
                  <a:srgbClr val="FFFFFF"/>
                </a:solidFill>
              </a:rPr>
              <a:t>Zjavenie </a:t>
            </a:r>
            <a:r>
              <a:rPr lang="sk-SK" sz="3500" cap="all" spc="560" dirty="0" err="1" smtClean="0">
                <a:solidFill>
                  <a:srgbClr val="FFFFFF"/>
                </a:solidFill>
              </a:rPr>
              <a:t>jána</a:t>
            </a:r>
            <a:r>
              <a:rPr sz="3500" cap="all" spc="560" dirty="0" smtClean="0">
                <a:solidFill>
                  <a:srgbClr val="FFFFFF"/>
                </a:solidFill>
              </a:rPr>
              <a:t> </a:t>
            </a:r>
            <a:r>
              <a:rPr sz="3500" cap="all" spc="560" dirty="0">
                <a:solidFill>
                  <a:srgbClr val="FFFFFF"/>
                </a:solidFill>
              </a:rPr>
              <a:t>21: 17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7" grpId="1" animBg="1" advAuto="0"/>
      <p:bldP spid="208" grpId="2" animBg="1" advAuto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0" name="open-bibl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59532" y="-196850"/>
            <a:ext cx="24502980" cy="14109724"/>
          </a:xfrm>
          <a:prstGeom prst="rect">
            <a:avLst/>
          </a:prstGeom>
          <a:ln w="12700">
            <a:miter lim="400000"/>
          </a:ln>
        </p:spPr>
      </p:pic>
      <p:sp>
        <p:nvSpPr>
          <p:cNvPr id="211" name="Shape 211"/>
          <p:cNvSpPr>
            <a:spLocks noGrp="1"/>
          </p:cNvSpPr>
          <p:nvPr>
            <p:ph type="body" idx="1"/>
          </p:nvPr>
        </p:nvSpPr>
        <p:spPr>
          <a:xfrm>
            <a:off x="692121" y="-186370"/>
            <a:ext cx="16236952" cy="3688455"/>
          </a:xfrm>
          <a:prstGeom prst="rect">
            <a:avLst/>
          </a:prstGeom>
        </p:spPr>
        <p:txBody>
          <a:bodyPr/>
          <a:lstStyle>
            <a:lvl1pPr marL="0" indent="0">
              <a:buSzTx/>
              <a:buNone/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základy múru mesta </a:t>
            </a:r>
            <a:r>
              <a:rPr lang="sk-SK" sz="4800" dirty="0" smtClean="0">
                <a:solidFill>
                  <a:schemeClr val="tx1"/>
                </a:solidFill>
              </a:rPr>
              <a:t>boli </a:t>
            </a:r>
            <a:r>
              <a:rPr lang="sk-SK" sz="4800" dirty="0">
                <a:solidFill>
                  <a:schemeClr val="tx1"/>
                </a:solidFill>
              </a:rPr>
              <a:t>ozdobené všelijakým drahým </a:t>
            </a:r>
            <a:r>
              <a:rPr lang="sk-SK" sz="4800" dirty="0" smtClean="0">
                <a:solidFill>
                  <a:schemeClr val="tx1"/>
                </a:solidFill>
              </a:rPr>
              <a:t>kameňom</a:t>
            </a:r>
            <a:r>
              <a:rPr sz="5000" dirty="0" smtClean="0">
                <a:solidFill>
                  <a:srgbClr val="FFFFFF"/>
                </a:solidFill>
              </a:rPr>
              <a:t>:”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12" name="Shape 212"/>
          <p:cNvSpPr/>
          <p:nvPr/>
        </p:nvSpPr>
        <p:spPr>
          <a:xfrm>
            <a:off x="5006182" y="2383001"/>
            <a:ext cx="11180367" cy="538609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500" cap="all" spc="56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500" cap="all" spc="560" dirty="0">
                <a:solidFill>
                  <a:srgbClr val="FFFFFF"/>
                </a:solidFill>
              </a:rPr>
              <a:t>- </a:t>
            </a:r>
            <a:r>
              <a:rPr lang="sk-SK" sz="3500" cap="all" spc="560" dirty="0" smtClean="0">
                <a:solidFill>
                  <a:srgbClr val="FFFFFF"/>
                </a:solidFill>
              </a:rPr>
              <a:t>Zjavenie </a:t>
            </a:r>
            <a:r>
              <a:rPr lang="sk-SK" sz="3500" cap="all" spc="560" dirty="0" err="1" smtClean="0">
                <a:solidFill>
                  <a:srgbClr val="FFFFFF"/>
                </a:solidFill>
              </a:rPr>
              <a:t>jána</a:t>
            </a:r>
            <a:r>
              <a:rPr sz="3500" cap="all" spc="560" dirty="0" smtClean="0">
                <a:solidFill>
                  <a:srgbClr val="FFFFFF"/>
                </a:solidFill>
              </a:rPr>
              <a:t> </a:t>
            </a:r>
            <a:r>
              <a:rPr sz="3500" cap="all" spc="560" dirty="0">
                <a:solidFill>
                  <a:srgbClr val="FFFFFF"/>
                </a:solidFill>
              </a:rPr>
              <a:t>21: 19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4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000393" y="2328146"/>
            <a:ext cx="9031766" cy="9059708"/>
          </a:xfrm>
          <a:prstGeom prst="rect">
            <a:avLst/>
          </a:prstGeom>
          <a:ln w="12700">
            <a:miter lim="400000"/>
          </a:ln>
          <a:effectLst>
            <a:outerShdw blurRad="622300" dist="123971" dir="3153274" rotWithShape="0">
              <a:srgbClr val="000000">
                <a:alpha val="58246"/>
              </a:srgbClr>
            </a:outerShdw>
            <a:reflection stA="28540" endPos="40000" dir="5400000" sy="-100000" algn="bl" rotWithShape="0"/>
          </a:effectLst>
        </p:spPr>
      </p:pic>
      <p:sp>
        <p:nvSpPr>
          <p:cNvPr id="215" name="Shape 215"/>
          <p:cNvSpPr/>
          <p:nvPr/>
        </p:nvSpPr>
        <p:spPr>
          <a:xfrm>
            <a:off x="1829428" y="3942381"/>
            <a:ext cx="8688646" cy="55066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Dvanásť brán je z dvanástich perál, každá brána z jednej perly. Námestie mesta čisté zlato ako priezračné sklo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16" name="Shape 216"/>
          <p:cNvSpPr/>
          <p:nvPr/>
        </p:nvSpPr>
        <p:spPr>
          <a:xfrm>
            <a:off x="1829428" y="9235297"/>
            <a:ext cx="8688645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21:1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" fill="hold"/>
                                        <p:tgtEl>
                                          <p:spTgt spid="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750"/>
                            </p:stCondLst>
                            <p:childTnLst>
                              <p:par>
                                <p:cTn id="10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1000"/>
                                        <p:tgtEl>
                                          <p:spTgt spid="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75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4" grpId="1" animBg="1" advAuto="0"/>
      <p:bldP spid="215" grpId="2" animBg="1" advAuto="0"/>
      <p:bldP spid="216" grpId="3" animBg="1" advAuto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8" name="pasted-image.ti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49034" y="-61056"/>
            <a:ext cx="24601092" cy="13838112"/>
          </a:xfrm>
          <a:prstGeom prst="rect">
            <a:avLst/>
          </a:prstGeom>
          <a:ln w="12700">
            <a:miter lim="400000"/>
          </a:ln>
        </p:spPr>
      </p:pic>
      <p:sp>
        <p:nvSpPr>
          <p:cNvPr id="219" name="Shape 219"/>
          <p:cNvSpPr/>
          <p:nvPr/>
        </p:nvSpPr>
        <p:spPr>
          <a:xfrm>
            <a:off x="-83720" y="-242320"/>
            <a:ext cx="24551440" cy="14200641"/>
          </a:xfrm>
          <a:prstGeom prst="rect">
            <a:avLst/>
          </a:prstGeom>
          <a:solidFill>
            <a:srgbClr val="000000">
              <a:alpha val="78179"/>
            </a:srgbClr>
          </a:solidFill>
          <a:ln w="63500">
            <a:miter lim="400000"/>
          </a:ln>
        </p:spPr>
        <p:txBody>
          <a:bodyPr lIns="0" tIns="0" rIns="0" bIns="0" anchor="ctr"/>
          <a:lstStyle/>
          <a:p>
            <a:pPr lvl="0">
              <a:defRPr sz="3200" cap="all" spc="512">
                <a:latin typeface="Avenir Medium"/>
                <a:ea typeface="Avenir Medium"/>
                <a:cs typeface="Avenir Medium"/>
                <a:sym typeface="Avenir Medium"/>
              </a:defRPr>
            </a:pPr>
            <a:endParaRPr/>
          </a:p>
        </p:txBody>
      </p:sp>
      <p:sp>
        <p:nvSpPr>
          <p:cNvPr id="220" name="Shape 220"/>
          <p:cNvSpPr>
            <a:spLocks noGrp="1"/>
          </p:cNvSpPr>
          <p:nvPr>
            <p:ph type="body" idx="1"/>
          </p:nvPr>
        </p:nvSpPr>
        <p:spPr>
          <a:xfrm>
            <a:off x="4189678" y="4441094"/>
            <a:ext cx="16004645" cy="4833812"/>
          </a:xfrm>
          <a:prstGeom prst="rect">
            <a:avLst/>
          </a:prstGeom>
        </p:spPr>
        <p:txBody>
          <a:bodyPr/>
          <a:lstStyle/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>
                <a:solidFill>
                  <a:schemeClr val="tx1"/>
                </a:solidFill>
              </a:rPr>
              <a:t>A mesto nepotrebuje </a:t>
            </a:r>
            <a:r>
              <a:rPr lang="sk-SK" sz="5000" dirty="0" smtClean="0">
                <a:solidFill>
                  <a:schemeClr val="tx1"/>
                </a:solidFill>
              </a:rPr>
              <a:t>slnko </a:t>
            </a:r>
            <a:r>
              <a:rPr lang="sk-SK" sz="5000" dirty="0">
                <a:solidFill>
                  <a:schemeClr val="tx1"/>
                </a:solidFill>
              </a:rPr>
              <a:t>ani </a:t>
            </a:r>
            <a:r>
              <a:rPr lang="sk-SK" sz="5000" dirty="0" smtClean="0">
                <a:solidFill>
                  <a:schemeClr val="tx1"/>
                </a:solidFill>
              </a:rPr>
              <a:t>mesiac, </a:t>
            </a:r>
            <a:r>
              <a:rPr lang="sk-SK" sz="5000" dirty="0">
                <a:solidFill>
                  <a:schemeClr val="tx1"/>
                </a:solidFill>
              </a:rPr>
              <a:t>aby </a:t>
            </a:r>
            <a:r>
              <a:rPr lang="sk-SK" sz="5000" dirty="0" smtClean="0">
                <a:solidFill>
                  <a:schemeClr val="tx1"/>
                </a:solidFill>
              </a:rPr>
              <a:t>svietili </a:t>
            </a:r>
            <a:r>
              <a:rPr lang="sk-SK" sz="5000" dirty="0">
                <a:solidFill>
                  <a:schemeClr val="tx1"/>
                </a:solidFill>
              </a:rPr>
              <a:t>v ňom, lebo sláva Božia ho osvecuje, a jeho sviecou je Baránok. </a:t>
            </a:r>
            <a:r>
              <a:rPr sz="5000" dirty="0" smtClean="0">
                <a:solidFill>
                  <a:srgbClr val="FFFFFF"/>
                </a:solidFill>
              </a:rPr>
              <a:t>…(</a:t>
            </a:r>
            <a:r>
              <a:rPr lang="sk-SK" sz="5000" dirty="0" smtClean="0">
                <a:solidFill>
                  <a:srgbClr val="FFFFFF"/>
                </a:solidFill>
              </a:rPr>
              <a:t>Nebude tam noc</a:t>
            </a:r>
            <a:r>
              <a:rPr sz="5000" dirty="0" smtClean="0">
                <a:solidFill>
                  <a:srgbClr val="FFFFFF"/>
                </a:solidFill>
              </a:rPr>
              <a:t>.)”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21" name="Shape 221"/>
          <p:cNvSpPr/>
          <p:nvPr/>
        </p:nvSpPr>
        <p:spPr>
          <a:xfrm>
            <a:off x="6661329" y="8654682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21: 23-25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75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95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95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9" grpId="1" animBg="1" advAuto="0"/>
      <p:bldP spid="220" grpId="2" animBg="1" advAuto="0"/>
      <p:bldP spid="221" grpId="3" animBg="1" advAuto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dSalt-lwjas0057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24" name="Shape 224"/>
          <p:cNvSpPr>
            <a:spLocks noGrp="1"/>
          </p:cNvSpPr>
          <p:nvPr>
            <p:ph type="body" idx="1"/>
          </p:nvPr>
        </p:nvSpPr>
        <p:spPr>
          <a:xfrm>
            <a:off x="11966447" y="532780"/>
            <a:ext cx="11399109" cy="709295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>
              <a:spcBef>
                <a:spcPts val="450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 smtClean="0">
                <a:solidFill>
                  <a:srgbClr val="FFFFFF"/>
                </a:solidFill>
              </a:rPr>
              <a:t>...</a:t>
            </a:r>
            <a:r>
              <a:rPr lang="sk-SK" sz="5000" dirty="0" smtClean="0">
                <a:solidFill>
                  <a:schemeClr val="tx1"/>
                </a:solidFill>
              </a:rPr>
              <a:t>a </a:t>
            </a:r>
            <a:r>
              <a:rPr lang="sk-SK" sz="5000" dirty="0">
                <a:solidFill>
                  <a:schemeClr val="tx1"/>
                </a:solidFill>
              </a:rPr>
              <a:t>nevojde doň nič nečisté, ani kto pácha ohavnosť a </a:t>
            </a:r>
            <a:r>
              <a:rPr lang="sk-SK" sz="5000" dirty="0" smtClean="0">
                <a:solidFill>
                  <a:schemeClr val="tx1"/>
                </a:solidFill>
              </a:rPr>
              <a:t>lož, len </a:t>
            </a:r>
            <a:r>
              <a:rPr lang="sk-SK" sz="5000" dirty="0">
                <a:solidFill>
                  <a:schemeClr val="tx1"/>
                </a:solidFill>
              </a:rPr>
              <a:t>tí, čo sú zapísaní v Baránkovej knihe života</a:t>
            </a:r>
            <a:r>
              <a:rPr lang="sk-SK" sz="50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  <a:p>
            <a:pPr marL="0" lvl="0" indent="0" algn="r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000" cap="all" spc="479" dirty="0">
              <a:solidFill>
                <a:srgbClr val="FFFFFF"/>
              </a:solidFill>
            </a:endParaRPr>
          </a:p>
          <a:p>
            <a:pPr marL="0" lvl="0" indent="0" algn="r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endParaRPr sz="3000" cap="all" spc="479" dirty="0">
              <a:solidFill>
                <a:srgbClr val="FFFFFF"/>
              </a:solidFill>
            </a:endParaRPr>
          </a:p>
          <a:p>
            <a:pPr marL="0" lvl="0" indent="0" algn="r">
              <a:spcBef>
                <a:spcPts val="0"/>
              </a:spcBef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3000" cap="all" spc="479" dirty="0">
                <a:solidFill>
                  <a:srgbClr val="FFFFFF"/>
                </a:solidFill>
              </a:rPr>
              <a:t>– </a:t>
            </a:r>
            <a:r>
              <a:rPr lang="sk-SK" sz="3000" cap="all" spc="479" dirty="0" smtClean="0">
                <a:solidFill>
                  <a:srgbClr val="FFFFFF"/>
                </a:solidFill>
              </a:rPr>
              <a:t>zjavenie </a:t>
            </a:r>
            <a:r>
              <a:rPr lang="sk-SK" sz="3000" cap="all" spc="479" dirty="0" err="1" smtClean="0">
                <a:solidFill>
                  <a:srgbClr val="FFFFFF"/>
                </a:solidFill>
              </a:rPr>
              <a:t>jána</a:t>
            </a:r>
            <a:r>
              <a:rPr sz="3000" cap="all" spc="479" dirty="0" smtClean="0">
                <a:solidFill>
                  <a:srgbClr val="FFFFFF"/>
                </a:solidFill>
              </a:rPr>
              <a:t> </a:t>
            </a:r>
            <a:r>
              <a:rPr sz="3000" cap="all" spc="479" dirty="0">
                <a:solidFill>
                  <a:srgbClr val="FFFFFF"/>
                </a:solidFill>
              </a:rPr>
              <a:t>21:27</a:t>
            </a:r>
          </a:p>
        </p:txBody>
      </p:sp>
      <p:sp>
        <p:nvSpPr>
          <p:cNvPr id="225" name="Shape 225"/>
          <p:cNvSpPr/>
          <p:nvPr/>
        </p:nvSpPr>
        <p:spPr>
          <a:xfrm>
            <a:off x="11966447" y="9265674"/>
            <a:ext cx="11399109" cy="269242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N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epovstane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súženie dvakrát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r">
              <a:defRPr sz="1800">
                <a:solidFill>
                  <a:srgbClr val="000000"/>
                </a:solidFill>
              </a:defRPr>
            </a:pPr>
            <a:endParaRPr sz="3000" cap="all" spc="479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  <a:p>
            <a:pPr lvl="0" algn="r">
              <a:defRPr sz="1800">
                <a:solidFill>
                  <a:srgbClr val="000000"/>
                </a:solidFill>
              </a:defRPr>
            </a:pPr>
            <a:r>
              <a:rPr sz="3000" cap="all" spc="479" dirty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Nahum 1:9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" grpId="1" animBg="1" advAuto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The-Tree-of-Lif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2725086" y="-201613"/>
            <a:ext cx="11717565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228" name="Shape 228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29" name="Shape 229"/>
          <p:cNvSpPr>
            <a:spLocks noGrp="1"/>
          </p:cNvSpPr>
          <p:nvPr>
            <p:ph type="body" idx="1"/>
          </p:nvPr>
        </p:nvSpPr>
        <p:spPr>
          <a:xfrm>
            <a:off x="738586" y="3273250"/>
            <a:ext cx="9519320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Aký strom je v strede mesta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30" name="Shape 230"/>
          <p:cNvSpPr/>
          <p:nvPr/>
        </p:nvSpPr>
        <p:spPr>
          <a:xfrm>
            <a:off x="1244423" y="6957943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A ukázal mi čistú rieku vody života, nádhernú </a:t>
            </a:r>
            <a:r>
              <a:rPr lang="sk-SK" sz="4800" dirty="0" smtClean="0">
                <a:solidFill>
                  <a:schemeClr val="tx1"/>
                </a:solidFill>
              </a:rPr>
              <a:t>ako </a:t>
            </a:r>
            <a:r>
              <a:rPr lang="sk-SK" sz="4800" dirty="0">
                <a:solidFill>
                  <a:schemeClr val="tx1"/>
                </a:solidFill>
              </a:rPr>
              <a:t>kryštál, ktorá vychádza z trónu Boha a Baránka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31" name="Shape 231"/>
          <p:cNvSpPr/>
          <p:nvPr/>
        </p:nvSpPr>
        <p:spPr>
          <a:xfrm>
            <a:off x="926214" y="11721685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22: 1,2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0" grpId="1" animBg="1" advAuto="0"/>
      <p:bldP spid="231" grpId="2" animBg="1" advAuto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3" name="The-Tree-of-Lif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2725086" y="-201613"/>
            <a:ext cx="11717565" cy="14119337"/>
          </a:xfrm>
          <a:prstGeom prst="rect">
            <a:avLst/>
          </a:prstGeom>
          <a:ln w="12700">
            <a:miter lim="400000"/>
          </a:ln>
        </p:spPr>
      </p:pic>
      <p:sp>
        <p:nvSpPr>
          <p:cNvPr id="234" name="Shape 234"/>
          <p:cNvSpPr>
            <a:spLocks noGrp="1"/>
          </p:cNvSpPr>
          <p:nvPr>
            <p:ph type="title"/>
          </p:nvPr>
        </p:nvSpPr>
        <p:spPr>
          <a:xfrm>
            <a:off x="801659" y="1455993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35" name="Shape 235"/>
          <p:cNvSpPr>
            <a:spLocks noGrp="1"/>
          </p:cNvSpPr>
          <p:nvPr>
            <p:ph type="body" idx="1"/>
          </p:nvPr>
        </p:nvSpPr>
        <p:spPr>
          <a:xfrm>
            <a:off x="738586" y="3273250"/>
            <a:ext cx="9519320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Aký strom je v strede mesta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36" name="Shape 236"/>
          <p:cNvSpPr/>
          <p:nvPr/>
        </p:nvSpPr>
        <p:spPr>
          <a:xfrm>
            <a:off x="1042530" y="6389094"/>
            <a:ext cx="10947736" cy="57391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Uprostred námestia a na oboch stranách rieky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je strom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života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ktorý rodí dvanásť razy ovocie, každý mesiac vydáva svoje ovocie a lístie stromu na uzdravenie národov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37" name="Shape 237"/>
          <p:cNvSpPr/>
          <p:nvPr/>
        </p:nvSpPr>
        <p:spPr>
          <a:xfrm>
            <a:off x="926214" y="12006110"/>
            <a:ext cx="11180368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22: 1,2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9" name="GoodSalt-lwjas0057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40" name="Shape 240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41" name="Shape 241"/>
          <p:cNvSpPr/>
          <p:nvPr/>
        </p:nvSpPr>
        <p:spPr>
          <a:xfrm>
            <a:off x="11988514" y="712296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Lebo, ajhľa: Stvorím nové nebo a novú zem a </a:t>
            </a:r>
            <a:r>
              <a:rPr lang="sk-SK" sz="4800" dirty="0" smtClean="0">
                <a:solidFill>
                  <a:schemeClr val="tx1"/>
                </a:solidFill>
              </a:rPr>
              <a:t>predošlé veci </a:t>
            </a:r>
            <a:r>
              <a:rPr lang="sk-SK" sz="4800" dirty="0">
                <a:solidFill>
                  <a:schemeClr val="tx1"/>
                </a:solidFill>
              </a:rPr>
              <a:t>sa už nebudú spomínať, ani na myseľ neprídu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42" name="Shape 242"/>
          <p:cNvSpPr/>
          <p:nvPr/>
        </p:nvSpPr>
        <p:spPr>
          <a:xfrm>
            <a:off x="11872198" y="11211527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65: 17</a:t>
            </a:r>
          </a:p>
        </p:txBody>
      </p:sp>
      <p:sp>
        <p:nvSpPr>
          <p:cNvPr id="243" name="Shape 243"/>
          <p:cNvSpPr>
            <a:spLocks noGrp="1"/>
          </p:cNvSpPr>
          <p:nvPr>
            <p:ph type="body" idx="1"/>
          </p:nvPr>
        </p:nvSpPr>
        <p:spPr>
          <a:xfrm>
            <a:off x="12044461" y="3451016"/>
            <a:ext cx="9519321" cy="2243810"/>
          </a:xfrm>
          <a:prstGeom prst="rect">
            <a:avLst/>
          </a:prstGeom>
        </p:spPr>
        <p:txBody>
          <a:bodyPr/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budeme robiť na novej zemi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1" grpId="1" animBg="1" advAuto="0"/>
      <p:bldP spid="242" grpId="2" animBg="1" advAuto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" name="GoodSalt-lwjas0057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46" name="Shape 246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47" name="Shape 247"/>
          <p:cNvSpPr/>
          <p:nvPr/>
        </p:nvSpPr>
        <p:spPr>
          <a:xfrm>
            <a:off x="11988514" y="7691817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 smtClean="0">
                <a:solidFill>
                  <a:schemeClr val="tx1"/>
                </a:solidFill>
              </a:rPr>
              <a:t>nebude </a:t>
            </a:r>
            <a:r>
              <a:rPr lang="sk-SK" sz="4800" dirty="0">
                <a:solidFill>
                  <a:schemeClr val="tx1"/>
                </a:solidFill>
              </a:rPr>
              <a:t>v ňom už počuť hlas plaču ani volanie o pomoc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48" name="Shape 248"/>
          <p:cNvSpPr/>
          <p:nvPr/>
        </p:nvSpPr>
        <p:spPr>
          <a:xfrm>
            <a:off x="11872198" y="1135373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65: 19</a:t>
            </a:r>
          </a:p>
        </p:txBody>
      </p:sp>
      <p:sp>
        <p:nvSpPr>
          <p:cNvPr id="249" name="Shape 249"/>
          <p:cNvSpPr>
            <a:spLocks noGrp="1"/>
          </p:cNvSpPr>
          <p:nvPr>
            <p:ph type="body" idx="1"/>
          </p:nvPr>
        </p:nvSpPr>
        <p:spPr>
          <a:xfrm>
            <a:off x="12044461" y="3451016"/>
            <a:ext cx="9519321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budeme robiť na novej zemi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1" name="Crimson_seedless_grapes_on_the_vine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52" name="Shape 252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53" name="Shape 253"/>
          <p:cNvSpPr/>
          <p:nvPr/>
        </p:nvSpPr>
        <p:spPr>
          <a:xfrm>
            <a:off x="11988514" y="7691817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Budú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stavať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domy a bývať v nich, vysadia vinice a jesť budú ich ovocie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54" name="Shape 254"/>
          <p:cNvSpPr/>
          <p:nvPr/>
        </p:nvSpPr>
        <p:spPr>
          <a:xfrm>
            <a:off x="11872198" y="11353739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65: 21</a:t>
            </a:r>
          </a:p>
        </p:txBody>
      </p:sp>
      <p:sp>
        <p:nvSpPr>
          <p:cNvPr id="255" name="Shape 255"/>
          <p:cNvSpPr>
            <a:spLocks noGrp="1"/>
          </p:cNvSpPr>
          <p:nvPr>
            <p:ph type="body" idx="1"/>
          </p:nvPr>
        </p:nvSpPr>
        <p:spPr>
          <a:xfrm>
            <a:off x="12044461" y="3451016"/>
            <a:ext cx="9519321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budeme robiť na novej zemi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arden_of_eden_by_encubed-d5w5rd4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-718769" y="-276027"/>
            <a:ext cx="25354424" cy="14268054"/>
          </a:xfrm>
          <a:prstGeom prst="rect">
            <a:avLst/>
          </a:prstGeom>
          <a:ln w="12700">
            <a:miter lim="400000"/>
          </a:ln>
        </p:spPr>
      </p:pic>
      <p:sp>
        <p:nvSpPr>
          <p:cNvPr id="258" name="Shape 258"/>
          <p:cNvSpPr/>
          <p:nvPr/>
        </p:nvSpPr>
        <p:spPr>
          <a:xfrm>
            <a:off x="-24208" y="-242320"/>
            <a:ext cx="24551440" cy="14200641"/>
          </a:xfrm>
          <a:prstGeom prst="rect">
            <a:avLst/>
          </a:prstGeom>
          <a:solidFill>
            <a:srgbClr val="000000">
              <a:alpha val="78179"/>
            </a:srgbClr>
          </a:solidFill>
          <a:ln w="63500">
            <a:miter lim="400000"/>
          </a:ln>
        </p:spPr>
        <p:txBody>
          <a:bodyPr lIns="0" tIns="0" rIns="0" bIns="0" anchor="ctr"/>
          <a:lstStyle/>
          <a:p>
            <a:pPr lvl="0">
              <a:defRPr sz="3200" cap="all" spc="512">
                <a:latin typeface="Avenir Medium"/>
                <a:ea typeface="Avenir Medium"/>
                <a:cs typeface="Avenir Medium"/>
                <a:sym typeface="Avenir Medium"/>
              </a:defRPr>
            </a:pPr>
            <a:endParaRPr/>
          </a:p>
        </p:txBody>
      </p:sp>
      <p:sp>
        <p:nvSpPr>
          <p:cNvPr id="259" name="Shape 259"/>
          <p:cNvSpPr>
            <a:spLocks noGrp="1"/>
          </p:cNvSpPr>
          <p:nvPr>
            <p:ph type="body" idx="1"/>
          </p:nvPr>
        </p:nvSpPr>
        <p:spPr>
          <a:xfrm>
            <a:off x="4249190" y="4441094"/>
            <a:ext cx="16004644" cy="48338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lvl="0" indent="0" algn="ctr">
              <a:buSzTx/>
              <a:buNone/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5000" dirty="0">
                <a:solidFill>
                  <a:schemeClr val="tx1"/>
                </a:solidFill>
              </a:rPr>
              <a:t>Skôr, ako budú volať, ja sa im </a:t>
            </a:r>
            <a:r>
              <a:rPr lang="sk-SK" sz="5000" b="1" i="1" dirty="0">
                <a:solidFill>
                  <a:schemeClr val="tx1"/>
                </a:solidFill>
              </a:rPr>
              <a:t>ozvem</a:t>
            </a:r>
            <a:r>
              <a:rPr lang="sk-SK" sz="5000" dirty="0">
                <a:solidFill>
                  <a:schemeClr val="tx1"/>
                </a:solidFill>
              </a:rPr>
              <a:t>, ešte budú hovoriť, už ich vypočujem. </a:t>
            </a:r>
            <a:r>
              <a:rPr lang="sk-SK" sz="5000" dirty="0" smtClean="0">
                <a:solidFill>
                  <a:schemeClr val="tx1"/>
                </a:solidFill>
              </a:rPr>
              <a:t>Vlk </a:t>
            </a:r>
            <a:r>
              <a:rPr lang="sk-SK" sz="5000" dirty="0">
                <a:solidFill>
                  <a:schemeClr val="tx1"/>
                </a:solidFill>
              </a:rPr>
              <a:t>s jahňaťom sa budú spolu pásť, lev s dobytkom slamu bude žrať a had bude mať za pokrm prach. Nebudú </a:t>
            </a:r>
            <a:r>
              <a:rPr lang="sk-SK" sz="5000" b="1" i="1" dirty="0">
                <a:solidFill>
                  <a:schemeClr val="tx1"/>
                </a:solidFill>
              </a:rPr>
              <a:t>škodiť</a:t>
            </a:r>
            <a:r>
              <a:rPr lang="sk-SK" sz="5000" dirty="0">
                <a:solidFill>
                  <a:schemeClr val="tx1"/>
                </a:solidFill>
              </a:rPr>
              <a:t> ani hubiť na celom mojom svätom </a:t>
            </a:r>
            <a:r>
              <a:rPr lang="sk-SK" sz="5000" dirty="0" smtClean="0">
                <a:solidFill>
                  <a:schemeClr val="tx1"/>
                </a:solidFill>
              </a:rPr>
              <a:t>vrchu</a:t>
            </a:r>
            <a:r>
              <a:rPr sz="5000" dirty="0" smtClean="0">
                <a:solidFill>
                  <a:srgbClr val="FFFFFF"/>
                </a:solidFill>
              </a:rPr>
              <a:t>,”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60" name="Shape 260"/>
          <p:cNvSpPr/>
          <p:nvPr/>
        </p:nvSpPr>
        <p:spPr>
          <a:xfrm>
            <a:off x="6661329" y="9806307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sz="3200" cap="all" spc="512" dirty="0" smtClean="0">
                <a:solidFill>
                  <a:srgbClr val="FFFFFF"/>
                </a:solidFill>
              </a:rPr>
              <a:t>I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65:25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200"/>
                            </p:stCondLst>
                            <p:childTnLst>
                              <p:par>
                                <p:cTn id="14" presetID="9" presetClass="entr" presetSubtype="0" fill="hold" grpId="3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5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10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8" grpId="1" animBg="1" advAuto="0"/>
      <p:bldP spid="259" grpId="2" animBg="1" advAuto="0"/>
      <p:bldP spid="260" grpId="3" animBg="1" advAuto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Shape 262"/>
          <p:cNvSpPr>
            <a:spLocks noGrp="1"/>
          </p:cNvSpPr>
          <p:nvPr>
            <p:ph type="title" idx="4294967295"/>
          </p:nvPr>
        </p:nvSpPr>
        <p:spPr>
          <a:xfrm>
            <a:off x="1534660" y="1329375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63" name="Shape 263"/>
          <p:cNvSpPr>
            <a:spLocks noGrp="1"/>
          </p:cNvSpPr>
          <p:nvPr>
            <p:ph type="body" idx="4294967295"/>
          </p:nvPr>
        </p:nvSpPr>
        <p:spPr>
          <a:xfrm>
            <a:off x="1526294" y="2943075"/>
            <a:ext cx="10760625" cy="2732605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Budeme chodiť v nebi do zhromaždenia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65" name="Shape 265"/>
          <p:cNvSpPr/>
          <p:nvPr/>
        </p:nvSpPr>
        <p:spPr>
          <a:xfrm>
            <a:off x="1339184" y="6262597"/>
            <a:ext cx="10947735" cy="6009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stane sa, že od mesiaca do mesiaca a od soboty do soboty bude prichádzať každé telo, aby sa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klaňalo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predo mnou, hovorí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Hospodin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,”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66" name="Shape 266"/>
          <p:cNvSpPr/>
          <p:nvPr/>
        </p:nvSpPr>
        <p:spPr>
          <a:xfrm>
            <a:off x="1765622" y="11705644"/>
            <a:ext cx="1009486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izaiáš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66</a:t>
            </a:r>
            <a:r>
              <a:rPr sz="3200" cap="all" spc="512" dirty="0" smtClean="0">
                <a:solidFill>
                  <a:srgbClr val="FFFFFF"/>
                </a:solidFill>
              </a:rPr>
              <a:t>:2</a:t>
            </a:r>
            <a:r>
              <a:rPr lang="sk-SK" sz="3200" cap="all" spc="512" dirty="0" smtClean="0">
                <a:solidFill>
                  <a:srgbClr val="FFFFFF"/>
                </a:solidFill>
              </a:rPr>
              <a:t>3</a:t>
            </a:r>
            <a:endParaRPr sz="3200" cap="all" spc="512" dirty="0">
              <a:solidFill>
                <a:srgbClr val="FFFFFF"/>
              </a:solidFill>
            </a:endParaRPr>
          </a:p>
        </p:txBody>
      </p:sp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89353" y="2312103"/>
            <a:ext cx="11124165" cy="89654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5" grpId="1" animBg="1" advAuto="0"/>
      <p:bldP spid="266" grpId="2" animBg="1" advAuto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Shape 268"/>
          <p:cNvSpPr>
            <a:spLocks noGrp="1"/>
          </p:cNvSpPr>
          <p:nvPr>
            <p:ph type="title" idx="4294967295"/>
          </p:nvPr>
        </p:nvSpPr>
        <p:spPr>
          <a:xfrm>
            <a:off x="1534660" y="1329375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69" name="Shape 269"/>
          <p:cNvSpPr>
            <a:spLocks noGrp="1"/>
          </p:cNvSpPr>
          <p:nvPr>
            <p:ph type="body" idx="4294967295"/>
          </p:nvPr>
        </p:nvSpPr>
        <p:spPr>
          <a:xfrm>
            <a:off x="1526294" y="2943075"/>
            <a:ext cx="11531785" cy="2732605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ešte hovorí Biblia o nebi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7170" name="Picture 2" descr="https://farm4.staticflickr.com/3249/2913237966_3b1e6944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63731" y="2220686"/>
            <a:ext cx="10619526" cy="1005768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Shape 272"/>
          <p:cNvSpPr>
            <a:spLocks noGrp="1"/>
          </p:cNvSpPr>
          <p:nvPr>
            <p:ph type="title" idx="4294967295"/>
          </p:nvPr>
        </p:nvSpPr>
        <p:spPr>
          <a:xfrm>
            <a:off x="1534660" y="1329375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73" name="Shape 273"/>
          <p:cNvSpPr>
            <a:spLocks noGrp="1"/>
          </p:cNvSpPr>
          <p:nvPr>
            <p:ph type="body" idx="4294967295"/>
          </p:nvPr>
        </p:nvSpPr>
        <p:spPr>
          <a:xfrm>
            <a:off x="1526294" y="2943075"/>
            <a:ext cx="11531785" cy="2732605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Čo ešte hovorí Biblia o nebi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  <p:pic>
        <p:nvPicPr>
          <p:cNvPr id="274" name="Picture 273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879133" y="1430601"/>
            <a:ext cx="10453586" cy="11256727"/>
          </a:xfrm>
          <a:prstGeom prst="rect">
            <a:avLst/>
          </a:prstGeom>
          <a:effectLst>
            <a:reflection stA="50000" endPos="40000" dir="5400000" sy="-100000" algn="bl" rotWithShape="0"/>
          </a:effectLst>
        </p:spPr>
      </p:pic>
      <p:sp>
        <p:nvSpPr>
          <p:cNvPr id="275" name="Shape 275"/>
          <p:cNvSpPr/>
          <p:nvPr/>
        </p:nvSpPr>
        <p:spPr>
          <a:xfrm>
            <a:off x="1339184" y="6262597"/>
            <a:ext cx="10947735" cy="6009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Čo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oko nevidelo a ucho nepočulo a čo na srdce človeka nevstúpilo,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to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všetko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Boh pripravil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tým, ktorí ho </a:t>
            </a:r>
            <a:r>
              <a:rPr lang="sk-SK" sz="5000" b="1" i="1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milujú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76" name="Shape 276"/>
          <p:cNvSpPr/>
          <p:nvPr/>
        </p:nvSpPr>
        <p:spPr>
          <a:xfrm>
            <a:off x="1765622" y="11705644"/>
            <a:ext cx="10094860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1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2:9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8" name="GoodSalt-lwjas0057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79" name="Shape 279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80" name="Shape 280"/>
          <p:cNvSpPr/>
          <p:nvPr/>
        </p:nvSpPr>
        <p:spPr>
          <a:xfrm>
            <a:off x="11988514" y="7122968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/>
          <a:p>
            <a:pPr lvl="0" algn="l">
              <a:spcBef>
                <a:spcPts val="4500"/>
              </a:spcBef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“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Duch a nevesta hovoria: </a:t>
            </a:r>
            <a:r>
              <a:rPr lang="sk-SK" sz="50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Príď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!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ten, kto počuje, nech povie: </a:t>
            </a:r>
            <a:r>
              <a:rPr lang="sk-SK" sz="5000" b="1" i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Príď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! 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kto žízni, nech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príde</a:t>
            </a:r>
            <a:r>
              <a:rPr lang="sk-SK" sz="5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a kto chce, nech berie vodu života </a:t>
            </a:r>
            <a:r>
              <a:rPr lang="sk-SK" sz="50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zadarmo</a:t>
            </a:r>
            <a:r>
              <a:rPr sz="5000" dirty="0" smtClean="0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Light"/>
              </a:rPr>
              <a:t>.”</a:t>
            </a:r>
            <a:endParaRPr sz="5000" dirty="0">
              <a:solidFill>
                <a:srgbClr val="FFFFFF"/>
              </a:solidFill>
              <a:latin typeface="+mn-lt"/>
              <a:ea typeface="+mn-ea"/>
              <a:cs typeface="+mn-cs"/>
              <a:sym typeface="Helvetica Light"/>
            </a:endParaRPr>
          </a:p>
        </p:txBody>
      </p:sp>
      <p:sp>
        <p:nvSpPr>
          <p:cNvPr id="281" name="Shape 281"/>
          <p:cNvSpPr/>
          <p:nvPr/>
        </p:nvSpPr>
        <p:spPr>
          <a:xfrm>
            <a:off x="11872198" y="1193696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</a:t>
            </a:r>
            <a:r>
              <a:rPr lang="sk-SK" sz="3200" cap="all" spc="512" dirty="0" smtClean="0">
                <a:solidFill>
                  <a:srgbClr val="FFFFFF"/>
                </a:solidFill>
              </a:rPr>
              <a:t>Zjavenie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jána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22:17</a:t>
            </a:r>
          </a:p>
        </p:txBody>
      </p:sp>
      <p:sp>
        <p:nvSpPr>
          <p:cNvPr id="282" name="Shape 282"/>
          <p:cNvSpPr>
            <a:spLocks noGrp="1"/>
          </p:cNvSpPr>
          <p:nvPr>
            <p:ph type="body" idx="1"/>
          </p:nvPr>
        </p:nvSpPr>
        <p:spPr>
          <a:xfrm>
            <a:off x="12044461" y="3451016"/>
            <a:ext cx="10638558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Kto sa z toho všetkého bude tešiť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0" grpId="1" animBg="1" advAuto="0"/>
      <p:bldP spid="281" grpId="2" animBg="1" advAuto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4" name="Slide 39,40c-enhanced.jpe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85" name="Shape 285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86" name="Shape 286"/>
          <p:cNvSpPr/>
          <p:nvPr/>
        </p:nvSpPr>
        <p:spPr>
          <a:xfrm>
            <a:off x="11988514" y="7614392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>
              <a:spcBef>
                <a:spcPts val="4500"/>
              </a:spcBef>
              <a:defRPr sz="500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500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Lebo toto terajšie ľahké bremeno súženia získa nám nesmiernu hojnosť večnej slávy,</a:t>
            </a:r>
            <a:r>
              <a:rPr lang="sk-SK" sz="1800" dirty="0"/>
              <a:t> </a:t>
            </a:r>
            <a:r>
              <a:rPr sz="5000" dirty="0" smtClean="0">
                <a:solidFill>
                  <a:srgbClr val="FFFFFF"/>
                </a:solidFill>
              </a:rPr>
              <a:t>”</a:t>
            </a:r>
            <a:endParaRPr sz="5000" dirty="0">
              <a:solidFill>
                <a:srgbClr val="FFFFFF"/>
              </a:solidFill>
            </a:endParaRPr>
          </a:p>
        </p:txBody>
      </p:sp>
      <p:sp>
        <p:nvSpPr>
          <p:cNvPr id="287" name="Shape 287"/>
          <p:cNvSpPr/>
          <p:nvPr/>
        </p:nvSpPr>
        <p:spPr>
          <a:xfrm>
            <a:off x="11872198" y="1193696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2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4:17,18</a:t>
            </a:r>
          </a:p>
        </p:txBody>
      </p:sp>
      <p:sp>
        <p:nvSpPr>
          <p:cNvPr id="288" name="Shape 288"/>
          <p:cNvSpPr>
            <a:spLocks noGrp="1"/>
          </p:cNvSpPr>
          <p:nvPr>
            <p:ph type="body" idx="1"/>
          </p:nvPr>
        </p:nvSpPr>
        <p:spPr>
          <a:xfrm>
            <a:off x="12044461" y="3451016"/>
            <a:ext cx="9045733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nám nebo pomáha žiť pre Boha už teraz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000"/>
                                        <p:tgtEl>
                                          <p:spTgt spid="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" grpId="1" animBg="1" advAuto="0"/>
      <p:bldP spid="287" grpId="2" animBg="1" advAuto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0" name="Slide 39,40c-enhanced.jpe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-40340" y="-88422"/>
            <a:ext cx="10935529" cy="14046514"/>
          </a:xfrm>
          <a:prstGeom prst="rect">
            <a:avLst/>
          </a:prstGeom>
          <a:ln w="12700">
            <a:miter lim="400000"/>
          </a:ln>
        </p:spPr>
      </p:pic>
      <p:sp>
        <p:nvSpPr>
          <p:cNvPr id="291" name="Shape 291"/>
          <p:cNvSpPr>
            <a:spLocks noGrp="1"/>
          </p:cNvSpPr>
          <p:nvPr>
            <p:ph type="title"/>
          </p:nvPr>
        </p:nvSpPr>
        <p:spPr>
          <a:xfrm>
            <a:off x="12060386" y="1108147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92" name="Shape 292"/>
          <p:cNvSpPr/>
          <p:nvPr/>
        </p:nvSpPr>
        <p:spPr>
          <a:xfrm>
            <a:off x="11988514" y="7193171"/>
            <a:ext cx="10947735" cy="43171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normAutofit/>
          </a:bodyPr>
          <a:lstStyle>
            <a:lvl1pPr algn="l" defTabSz="817244">
              <a:spcBef>
                <a:spcPts val="4400"/>
              </a:spcBef>
              <a:defRPr sz="4950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950" dirty="0" smtClean="0">
                <a:solidFill>
                  <a:srgbClr val="FFFFFF"/>
                </a:solidFill>
              </a:rPr>
              <a:t>“</a:t>
            </a:r>
            <a:r>
              <a:rPr lang="sk-SK" sz="4800" dirty="0">
                <a:solidFill>
                  <a:schemeClr val="tx1"/>
                </a:solidFill>
              </a:rPr>
              <a:t>keď nehľadíme na viditeľné, ale na neviditeľné. Viditeľné je totiž dočasné, ale neviditeľné je večné</a:t>
            </a:r>
            <a:r>
              <a:rPr lang="sk-SK" sz="4800" dirty="0" smtClean="0">
                <a:solidFill>
                  <a:schemeClr val="tx1"/>
                </a:solidFill>
              </a:rPr>
              <a:t>.</a:t>
            </a:r>
            <a:r>
              <a:rPr sz="4950" dirty="0" smtClean="0">
                <a:solidFill>
                  <a:srgbClr val="FFFFFF"/>
                </a:solidFill>
              </a:rPr>
              <a:t>”</a:t>
            </a:r>
            <a:endParaRPr sz="4950" dirty="0">
              <a:solidFill>
                <a:srgbClr val="FFFFFF"/>
              </a:solidFill>
            </a:endParaRPr>
          </a:p>
        </p:txBody>
      </p:sp>
      <p:sp>
        <p:nvSpPr>
          <p:cNvPr id="293" name="Shape 293"/>
          <p:cNvSpPr/>
          <p:nvPr/>
        </p:nvSpPr>
        <p:spPr>
          <a:xfrm>
            <a:off x="11872198" y="11936963"/>
            <a:ext cx="11180367" cy="492443"/>
          </a:xfrm>
          <a:prstGeom prst="rect">
            <a:avLst/>
          </a:prstGeom>
          <a:ln w="635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3200" cap="all" spc="512">
                <a:latin typeface="+mn-lt"/>
                <a:ea typeface="+mn-ea"/>
                <a:cs typeface="+mn-cs"/>
                <a:sym typeface="Helvetica Light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3200" cap="all" spc="512" dirty="0">
                <a:solidFill>
                  <a:srgbClr val="FFFFFF"/>
                </a:solidFill>
              </a:rPr>
              <a:t>-  2 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korinťanom</a:t>
            </a:r>
            <a:r>
              <a:rPr sz="3200" cap="all" spc="512" dirty="0" smtClean="0">
                <a:solidFill>
                  <a:srgbClr val="FFFFFF"/>
                </a:solidFill>
              </a:rPr>
              <a:t> </a:t>
            </a:r>
            <a:r>
              <a:rPr sz="3200" cap="all" spc="512" dirty="0">
                <a:solidFill>
                  <a:srgbClr val="FFFFFF"/>
                </a:solidFill>
              </a:rPr>
              <a:t>4:17,18</a:t>
            </a:r>
          </a:p>
        </p:txBody>
      </p:sp>
      <p:sp>
        <p:nvSpPr>
          <p:cNvPr id="294" name="Shape 294"/>
          <p:cNvSpPr>
            <a:spLocks noGrp="1"/>
          </p:cNvSpPr>
          <p:nvPr>
            <p:ph type="body" idx="1"/>
          </p:nvPr>
        </p:nvSpPr>
        <p:spPr>
          <a:xfrm>
            <a:off x="12044462" y="3451016"/>
            <a:ext cx="8957242" cy="2243810"/>
          </a:xfrm>
          <a:prstGeom prst="rect">
            <a:avLst/>
          </a:prstGeom>
        </p:spPr>
        <p:txBody>
          <a:bodyPr>
            <a:normAutofit/>
          </a:bodyPr>
          <a:lstStyle>
            <a:lvl1pPr marL="755952" indent="-755952">
              <a:defRPr sz="5000"/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Ako nám nebo pomáha žiť pre Boha už teraz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" name="jesus-hands.jpg"/>
          <p:cNvPicPr/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>
          <a:xfrm>
            <a:off x="11218" y="3029332"/>
            <a:ext cx="24361564" cy="10932840"/>
          </a:xfrm>
          <a:prstGeom prst="rect">
            <a:avLst/>
          </a:prstGeom>
          <a:ln w="12700">
            <a:miter lim="400000"/>
          </a:ln>
        </p:spPr>
      </p:pic>
      <p:sp>
        <p:nvSpPr>
          <p:cNvPr id="297" name="Shape 297"/>
          <p:cNvSpPr>
            <a:spLocks noGrp="1"/>
          </p:cNvSpPr>
          <p:nvPr>
            <p:ph type="title" idx="4294967295"/>
          </p:nvPr>
        </p:nvSpPr>
        <p:spPr>
          <a:xfrm>
            <a:off x="653920" y="525412"/>
            <a:ext cx="7648348" cy="2006601"/>
          </a:xfrm>
          <a:prstGeom prst="rect">
            <a:avLst/>
          </a:prstGeom>
        </p:spPr>
        <p:txBody>
          <a:bodyPr/>
          <a:lstStyle/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6200" cap="all" spc="992" dirty="0" smtClean="0">
                <a:solidFill>
                  <a:srgbClr val="FFFFFF"/>
                </a:solidFill>
              </a:rPr>
              <a:t>otázka</a:t>
            </a:r>
            <a:r>
              <a:rPr sz="6200" cap="all" spc="992" dirty="0" smtClean="0">
                <a:solidFill>
                  <a:srgbClr val="FFFFFF"/>
                </a:solidFill>
              </a:rPr>
              <a:t>:</a:t>
            </a:r>
            <a:endParaRPr sz="6200" cap="all" spc="992" dirty="0">
              <a:solidFill>
                <a:srgbClr val="FFFFFF"/>
              </a:solidFill>
            </a:endParaRPr>
          </a:p>
        </p:txBody>
      </p:sp>
      <p:sp>
        <p:nvSpPr>
          <p:cNvPr id="298" name="Shape 298"/>
          <p:cNvSpPr>
            <a:spLocks noGrp="1"/>
          </p:cNvSpPr>
          <p:nvPr>
            <p:ph type="body" idx="4294967295"/>
          </p:nvPr>
        </p:nvSpPr>
        <p:spPr>
          <a:xfrm>
            <a:off x="730703" y="1082595"/>
            <a:ext cx="17539562" cy="2243810"/>
          </a:xfrm>
          <a:prstGeom prst="rect">
            <a:avLst/>
          </a:prstGeom>
        </p:spPr>
        <p:txBody>
          <a:bodyPr/>
          <a:lstStyle>
            <a:lvl1pPr marL="755952" indent="-755952"/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sk-SK" sz="5000" dirty="0" smtClean="0">
                <a:solidFill>
                  <a:srgbClr val="FFFFFF"/>
                </a:solidFill>
              </a:rPr>
              <a:t>Dovolíte Duchu Božiemu, aby vás viedol do neba</a:t>
            </a:r>
            <a:r>
              <a:rPr sz="5000" dirty="0" smtClean="0">
                <a:solidFill>
                  <a:srgbClr val="FFFFFF"/>
                </a:solidFill>
              </a:rPr>
              <a:t>?</a:t>
            </a:r>
            <a:endParaRPr sz="50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500"/>
                                        <p:tgtEl>
                                          <p:spTgt spid="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3" presetClass="entr" presetSubtype="32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" grpId="1" animBg="1" advAuto="0"/>
      <p:bldP spid="298" grpId="2" animBg="1" advAuto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Shape 30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sz="8600" cap="all" spc="1375" dirty="0" smtClean="0">
                <a:solidFill>
                  <a:srgbClr val="FFFFFF"/>
                </a:solidFill>
              </a:rPr>
              <a:t>PRO</a:t>
            </a:r>
            <a:r>
              <a:rPr lang="sk-SK" sz="8600" cap="all" spc="1375" dirty="0" err="1" smtClean="0">
                <a:solidFill>
                  <a:srgbClr val="FFFFFF"/>
                </a:solidFill>
              </a:rPr>
              <a:t>roctvá</a:t>
            </a:r>
            <a:r>
              <a:rPr lang="sk-SK" sz="8600" cap="all" spc="1375" dirty="0" smtClean="0">
                <a:solidFill>
                  <a:srgbClr val="FFFFFF"/>
                </a:solidFill>
              </a:rPr>
              <a:t> nádeje</a:t>
            </a:r>
            <a:endParaRPr sz="8600" cap="all" spc="1375" dirty="0">
              <a:solidFill>
                <a:srgbClr val="FFFFFF"/>
              </a:solidFill>
            </a:endParaRPr>
          </a:p>
        </p:txBody>
      </p:sp>
      <p:sp>
        <p:nvSpPr>
          <p:cNvPr id="301" name="Shape 301"/>
          <p:cNvSpPr>
            <a:spLocks noGrp="1"/>
          </p:cNvSpPr>
          <p:nvPr>
            <p:ph type="body" idx="1"/>
          </p:nvPr>
        </p:nvSpPr>
        <p:spPr>
          <a:xfrm>
            <a:off x="9217917" y="7486401"/>
            <a:ext cx="5948166" cy="978398"/>
          </a:xfrm>
          <a:prstGeom prst="rect">
            <a:avLst/>
          </a:prstGeom>
          <a:ln>
            <a:solidFill>
              <a:srgbClr val="FFFFFF"/>
            </a:solidFill>
          </a:ln>
        </p:spPr>
        <p:txBody>
          <a:bodyPr/>
          <a:lstStyle>
            <a:lvl1pPr algn="ctr"/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sk-SK" sz="3200" cap="all" spc="512" dirty="0" smtClean="0">
                <a:solidFill>
                  <a:srgbClr val="FFFFFF"/>
                </a:solidFill>
              </a:rPr>
              <a:t>s</a:t>
            </a:r>
            <a:r>
              <a:rPr sz="3200" cap="all" spc="512" dirty="0" smtClean="0">
                <a:solidFill>
                  <a:srgbClr val="FFFFFF"/>
                </a:solidFill>
              </a:rPr>
              <a:t> Troy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om</a:t>
            </a:r>
            <a:r>
              <a:rPr sz="3200" cap="all" spc="512" dirty="0" smtClean="0">
                <a:solidFill>
                  <a:srgbClr val="FFFFFF"/>
                </a:solidFill>
              </a:rPr>
              <a:t> Smith</a:t>
            </a:r>
            <a:r>
              <a:rPr lang="sk-SK" sz="3200" cap="all" spc="512" dirty="0" err="1" smtClean="0">
                <a:solidFill>
                  <a:srgbClr val="FFFFFF"/>
                </a:solidFill>
              </a:rPr>
              <a:t>om</a:t>
            </a:r>
            <a:endParaRPr sz="3200" cap="all" spc="512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500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9" presetClass="entr" presetSubtype="0" fill="hold" grpId="2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1250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0" grpId="1" animBg="1" advAuto="0"/>
      <p:bldP spid="301" grpId="2" animBg="1" advAuto="0"/>
    </p:bldLst>
  </p:timing>
</p:sld>
</file>

<file path=ppt/theme/theme1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1">
  <a:themeElements>
    <a:clrScheme name="New_Template1">
      <a:dk1>
        <a:srgbClr val="000000"/>
      </a:dk1>
      <a:lt1>
        <a:srgbClr val="FFFFFF"/>
      </a:lt1>
      <a:dk2>
        <a:srgbClr val="4F4F4F"/>
      </a:dk2>
      <a:lt2>
        <a:srgbClr val="BFBFBF"/>
      </a:lt2>
      <a:accent1>
        <a:srgbClr val="1B6BBC"/>
      </a:accent1>
      <a:accent2>
        <a:srgbClr val="42AAC9"/>
      </a:accent2>
      <a:accent3>
        <a:srgbClr val="518C15"/>
      </a:accent3>
      <a:accent4>
        <a:srgbClr val="DE9000"/>
      </a:accent4>
      <a:accent5>
        <a:srgbClr val="DB2800"/>
      </a:accent5>
      <a:accent6>
        <a:srgbClr val="B130C2"/>
      </a:accent6>
      <a:hlink>
        <a:srgbClr val="0000FF"/>
      </a:hlink>
      <a:folHlink>
        <a:srgbClr val="FF00FF"/>
      </a:folHlink>
    </a:clrScheme>
    <a:fontScheme name="New_Template1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New_Template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1E3C6E"/>
        </a:solidFill>
        <a:ln w="635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all" spc="512" normalizeH="0" baseline="0">
            <a:ln>
              <a:noFill/>
            </a:ln>
            <a:solidFill>
              <a:srgbClr val="FFFFFF"/>
            </a:solidFill>
            <a:effectLst/>
            <a:uFillTx/>
            <a:latin typeface="Avenir Medium"/>
            <a:ea typeface="Avenir Medium"/>
            <a:cs typeface="Avenir Medium"/>
            <a:sym typeface="Avenir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6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Avenir Light"/>
            <a:ea typeface="Avenir Light"/>
            <a:cs typeface="Avenir Light"/>
            <a:sym typeface="Avenir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1249</Words>
  <Application>Microsoft Office PowerPoint</Application>
  <PresentationFormat>Vlastná</PresentationFormat>
  <Paragraphs>143</Paragraphs>
  <Slides>47</Slides>
  <Notes>0</Notes>
  <HiddenSlides>1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47</vt:i4>
      </vt:variant>
    </vt:vector>
  </HeadingPairs>
  <TitlesOfParts>
    <vt:vector size="48" baseType="lpstr">
      <vt:lpstr>New_Template1</vt:lpstr>
      <vt:lpstr>Proroctvá nádeje</vt:lpstr>
      <vt:lpstr>Čas na trvalý mier</vt:lpstr>
      <vt:lpstr>Snímka 3</vt:lpstr>
      <vt:lpstr>Aké to bude v nebi?</vt:lpstr>
      <vt:lpstr>otázka:</vt:lpstr>
      <vt:lpstr>otázka:</vt:lpstr>
      <vt:lpstr>otázka:</vt:lpstr>
      <vt:lpstr>Snímka 8</vt:lpstr>
      <vt:lpstr>Snímka 9</vt:lpstr>
      <vt:lpstr>otázka:</vt:lpstr>
      <vt:lpstr>otázka:</vt:lpstr>
      <vt:lpstr>otázka:</vt:lpstr>
      <vt:lpstr>otázka:</vt:lpstr>
      <vt:lpstr>otázka:</vt:lpstr>
      <vt:lpstr>otázka:</vt:lpstr>
      <vt:lpstr>otázka:</vt:lpstr>
      <vt:lpstr>otázka:</vt:lpstr>
      <vt:lpstr>Snímka 18</vt:lpstr>
      <vt:lpstr>Snímka 19</vt:lpstr>
      <vt:lpstr>Snímka 20</vt:lpstr>
      <vt:lpstr>Snímka 21</vt:lpstr>
      <vt:lpstr>Snímka 22</vt:lpstr>
      <vt:lpstr>otázka:</vt:lpstr>
      <vt:lpstr>otázka:</vt:lpstr>
      <vt:lpstr>otázka:</vt:lpstr>
      <vt:lpstr>otázka:</vt:lpstr>
      <vt:lpstr>Snímka 27</vt:lpstr>
      <vt:lpstr>Snímka 28</vt:lpstr>
      <vt:lpstr>Snímka 29</vt:lpstr>
      <vt:lpstr>Snímka 30</vt:lpstr>
      <vt:lpstr>Snímka 31</vt:lpstr>
      <vt:lpstr>Snímka 32</vt:lpstr>
      <vt:lpstr>Snímka 33</vt:lpstr>
      <vt:lpstr>otázka:</vt:lpstr>
      <vt:lpstr>otázka:</vt:lpstr>
      <vt:lpstr>otázka:</vt:lpstr>
      <vt:lpstr>otázka:</vt:lpstr>
      <vt:lpstr>otázka:</vt:lpstr>
      <vt:lpstr>Snímka 39</vt:lpstr>
      <vt:lpstr>otázka:</vt:lpstr>
      <vt:lpstr>otázka:</vt:lpstr>
      <vt:lpstr>otázka:</vt:lpstr>
      <vt:lpstr>otázka:</vt:lpstr>
      <vt:lpstr>otázka:</vt:lpstr>
      <vt:lpstr>otázka:</vt:lpstr>
      <vt:lpstr>otázka:</vt:lpstr>
      <vt:lpstr>PROroctvá nádeje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Prophecies of hope</dc:title>
  <dc:creator>BB</dc:creator>
  <cp:lastModifiedBy>BB</cp:lastModifiedBy>
  <cp:revision>23</cp:revision>
  <dcterms:modified xsi:type="dcterms:W3CDTF">2015-10-14T23:44:06Z</dcterms:modified>
</cp:coreProperties>
</file>