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24384000" cy="13716000"/>
  <p:notesSz cx="6858000" cy="9144000"/>
  <p:defaultTextStyle>
    <a:lvl1pPr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1pPr>
    <a:lvl2pPr indent="2286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2pPr>
    <a:lvl3pPr indent="4572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3pPr>
    <a:lvl4pPr indent="6858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4pPr>
    <a:lvl5pPr indent="9144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5pPr>
    <a:lvl6pPr indent="11430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6pPr>
    <a:lvl7pPr indent="13716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7pPr>
    <a:lvl8pPr indent="16002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8pPr>
    <a:lvl9pPr indent="18288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75A7D"/>
          </a:solidFill>
        </a:fill>
      </a:tcStyle>
    </a:wholeTbl>
    <a:band2H>
      <a:tcTxStyle/>
      <a:tcStyle>
        <a:tcBdr/>
        <a:fill>
          <a:solidFill>
            <a:srgbClr val="3B7499"/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53D5FD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53D5FD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53D5FD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wholeTbl>
    <a:band2H>
      <a:tcTxStyle/>
      <a:tcStyle>
        <a:tcBdr/>
        <a:fill>
          <a:solidFill>
            <a:srgbClr val="0A0A0A">
              <a:alpha val="92000"/>
            </a:srgbClr>
          </a:solidFill>
        </a:fill>
      </a:tcStyle>
    </a:band2H>
    <a:firstCo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635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lastRow>
    <a:fir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635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EDFF">
              <a:alpha val="24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2829A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E4E5C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D6D6D">
              <a:alpha val="25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080">
              <a:alpha val="32000"/>
            </a:srgbClr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41B00">
              <a:alpha val="80000"/>
            </a:srgbClr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D26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55D7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8" d="100"/>
          <a:sy n="38" d="100"/>
        </p:scale>
        <p:origin x="-72" y="-58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48" name="Shape 48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48421586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1pPr>
    <a:lvl2pPr indent="2286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2pPr>
    <a:lvl3pPr indent="4572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3pPr>
    <a:lvl4pPr indent="6858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4pPr>
    <a:lvl5pPr indent="9144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5pPr>
    <a:lvl6pPr indent="11430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6pPr>
    <a:lvl7pPr indent="13716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7pPr>
    <a:lvl8pPr indent="16002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8pPr>
    <a:lvl9pPr indent="1828800" defTabSz="457200">
      <a:lnSpc>
        <a:spcPct val="125000"/>
      </a:lnSpc>
      <a:defRPr sz="2400">
        <a:latin typeface="Avenir Book"/>
        <a:ea typeface="Avenir Book"/>
        <a:cs typeface="Avenir Book"/>
        <a:sym typeface="Avenir Book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65879" y="-736600"/>
            <a:ext cx="25996079" cy="14622795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7"/>
          <p:cNvSpPr>
            <a:spLocks noGrp="1"/>
          </p:cNvSpPr>
          <p:nvPr>
            <p:ph type="title"/>
          </p:nvPr>
        </p:nvSpPr>
        <p:spPr>
          <a:xfrm>
            <a:off x="1231900" y="6032500"/>
            <a:ext cx="21907500" cy="3124200"/>
          </a:xfrm>
          <a:prstGeom prst="rect">
            <a:avLst/>
          </a:prstGeom>
        </p:spPr>
        <p:txBody>
          <a:bodyPr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xfrm>
            <a:off x="1231900" y="4775200"/>
            <a:ext cx="21907500" cy="1244600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1231900" y="1409700"/>
            <a:ext cx="21907500" cy="2057400"/>
          </a:xfrm>
          <a:prstGeom prst="rect">
            <a:avLst/>
          </a:prstGeom>
        </p:spPr>
        <p:txBody>
          <a:bodyPr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1231900" y="698500"/>
            <a:ext cx="21907500" cy="711200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66502" y="-850900"/>
            <a:ext cx="26122102" cy="14693682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1231900" y="1409700"/>
            <a:ext cx="21907500" cy="2057400"/>
          </a:xfrm>
          <a:prstGeom prst="rect">
            <a:avLst/>
          </a:prstGeom>
        </p:spPr>
        <p:txBody>
          <a:bodyPr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5" name="Shape 15"/>
          <p:cNvSpPr>
            <a:spLocks noGrp="1"/>
          </p:cNvSpPr>
          <p:nvPr>
            <p:ph type="body" idx="1"/>
          </p:nvPr>
        </p:nvSpPr>
        <p:spPr>
          <a:xfrm>
            <a:off x="1231900" y="698500"/>
            <a:ext cx="21907500" cy="711200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 algn="l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387791" y="-673100"/>
            <a:ext cx="26130691" cy="1469851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1231900" y="5295900"/>
            <a:ext cx="21907500" cy="3124200"/>
          </a:xfrm>
          <a:prstGeom prst="rect">
            <a:avLst/>
          </a:prstGeom>
        </p:spPr>
        <p:txBody>
          <a:bodyPr anchor="ctr"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5151" y="-546100"/>
            <a:ext cx="25729951" cy="14473097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028700" y="6057900"/>
            <a:ext cx="10147300" cy="41910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1028700" y="4813300"/>
            <a:ext cx="10147300" cy="1244600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800" cap="all" spc="608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urple-glow-29558-1920x1080.jpg"/>
          <p:cNvPicPr/>
          <p:nvPr/>
        </p:nvPicPr>
        <p:blipFill>
          <a:blip r:embed="rId2">
            <a:extLst/>
          </a:blip>
          <a:srcRect t="1393" r="5530"/>
          <a:stretch>
            <a:fillRect/>
          </a:stretch>
        </p:blipFill>
        <p:spPr>
          <a:xfrm>
            <a:off x="-98667" y="-332462"/>
            <a:ext cx="24581364" cy="14432576"/>
          </a:xfrm>
          <a:prstGeom prst="rect">
            <a:avLst/>
          </a:prstGeom>
          <a:ln w="12700">
            <a:miter lim="400000"/>
          </a:ln>
        </p:spPr>
      </p:pic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8" name="Shape 2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2pPr marL="1310531" indent="-675531"/>
            <a:lvl3pPr marL="1945532" indent="-675532"/>
            <a:lvl4pPr marL="2580532" indent="-675532"/>
            <a:lvl5pPr marL="3215532" indent="-67553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-839825"/>
            <a:ext cx="25877023" cy="14555825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Shape 31"/>
          <p:cNvSpPr>
            <a:spLocks noGrp="1"/>
          </p:cNvSpPr>
          <p:nvPr>
            <p:ph type="title"/>
          </p:nvPr>
        </p:nvSpPr>
        <p:spPr>
          <a:xfrm>
            <a:off x="1244600" y="863600"/>
            <a:ext cx="9525000" cy="26035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2" name="Shape 32"/>
          <p:cNvSpPr>
            <a:spLocks noGrp="1"/>
          </p:cNvSpPr>
          <p:nvPr>
            <p:ph type="body" idx="1"/>
          </p:nvPr>
        </p:nvSpPr>
        <p:spPr>
          <a:xfrm>
            <a:off x="1244600" y="3962400"/>
            <a:ext cx="9525000" cy="8521700"/>
          </a:xfrm>
          <a:prstGeom prst="rect">
            <a:avLst/>
          </a:prstGeom>
        </p:spPr>
        <p:txBody>
          <a:bodyPr/>
          <a:lstStyle>
            <a:lvl1pPr marL="635000" indent="-635000" algn="l">
              <a:spcBef>
                <a:spcPts val="4500"/>
              </a:spcBef>
            </a:lvl1pPr>
            <a:lvl2pPr algn="l">
              <a:spcBef>
                <a:spcPts val="4500"/>
              </a:spcBef>
            </a:lvl2pPr>
            <a:lvl3pPr algn="l">
              <a:spcBef>
                <a:spcPts val="4500"/>
              </a:spcBef>
            </a:lvl3pPr>
            <a:lvl4pPr algn="l">
              <a:spcBef>
                <a:spcPts val="4500"/>
              </a:spcBef>
            </a:lvl4pPr>
            <a:lvl5pPr algn="l">
              <a:spcBef>
                <a:spcPts val="4500"/>
              </a:spcBef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98767" y="-889000"/>
            <a:ext cx="26003567" cy="14627007"/>
          </a:xfrm>
          <a:prstGeom prst="rect">
            <a:avLst/>
          </a:prstGeom>
          <a:ln w="12700">
            <a:miter lim="400000"/>
          </a:ln>
        </p:spPr>
      </p:pic>
      <p:sp>
        <p:nvSpPr>
          <p:cNvPr id="35" name="Shape 35"/>
          <p:cNvSpPr>
            <a:spLocks noGrp="1"/>
          </p:cNvSpPr>
          <p:nvPr>
            <p:ph type="body" idx="1"/>
          </p:nvPr>
        </p:nvSpPr>
        <p:spPr>
          <a:xfrm>
            <a:off x="1231900" y="2133600"/>
            <a:ext cx="21907500" cy="9448800"/>
          </a:xfrm>
          <a:prstGeom prst="rect">
            <a:avLst/>
          </a:prstGeom>
        </p:spPr>
        <p:txBody>
          <a:bodyPr/>
          <a:lstStyle>
            <a:lvl1pPr marL="635000" indent="-635000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22216" y="-642347"/>
            <a:ext cx="25965116" cy="146053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30538" y="-698500"/>
            <a:ext cx="26011538" cy="146314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urple-glow-29558-1920x1080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38" y="-652530"/>
            <a:ext cx="25808170" cy="1451709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urple-glow-29558-1920x1080.jpg"/>
          <p:cNvPicPr/>
          <p:nvPr/>
        </p:nvPicPr>
        <p:blipFill>
          <a:blip r:embed="rId19">
            <a:extLst/>
          </a:blip>
          <a:srcRect r="6593"/>
          <a:stretch>
            <a:fillRect/>
          </a:stretch>
        </p:blipFill>
        <p:spPr>
          <a:xfrm>
            <a:off x="-47074" y="-406688"/>
            <a:ext cx="24655931" cy="14847955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23190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1231900" y="2844800"/>
            <a:ext cx="21907500" cy="9448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2pPr marL="1310531" indent="-675531"/>
            <a:lvl3pPr marL="1945532" indent="-675532"/>
            <a:lvl4pPr marL="2580532" indent="-675532"/>
            <a:lvl5pPr marL="3215532" indent="-67553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ransition spd="med"/>
  <p:txStyles>
    <p:titleStyle>
      <a:lvl1pPr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1pPr>
      <a:lvl2pPr indent="2286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2pPr>
      <a:lvl3pPr indent="4572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3pPr>
      <a:lvl4pPr indent="6858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4pPr>
      <a:lvl5pPr indent="9144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5pPr>
      <a:lvl6pPr indent="11430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6pPr>
      <a:lvl7pPr indent="13716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7pPr>
      <a:lvl8pPr indent="16002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8pPr>
      <a:lvl9pPr indent="18288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9pPr>
    </p:titleStyle>
    <p:bodyStyle>
      <a:lvl1pPr marL="675531" indent="-675531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1pPr>
      <a:lvl2pPr marL="1270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2pPr>
      <a:lvl3pPr marL="1905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3pPr>
      <a:lvl4pPr marL="2540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4pPr>
      <a:lvl5pPr marL="3175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5pPr>
      <a:lvl6pPr marL="3810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6pPr>
      <a:lvl7pPr marL="4445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7pPr>
      <a:lvl8pPr marL="5080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8pPr>
      <a:lvl9pPr marL="5715000" indent="-635000" algn="ctr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9pPr>
    </p:bodyStyle>
    <p:otherStyle>
      <a:lvl1pPr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1pPr>
      <a:lvl2pPr indent="2286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2pPr>
      <a:lvl3pPr indent="4572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3pPr>
      <a:lvl4pPr indent="6858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4pPr>
      <a:lvl5pPr indent="9144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5pPr>
      <a:lvl6pPr indent="11430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6pPr>
      <a:lvl7pPr indent="13716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7pPr>
      <a:lvl8pPr indent="16002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8pPr>
      <a:lvl9pPr indent="18288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1.tiff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tiff"/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7.jpe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 smtClean="0">
                <a:solidFill>
                  <a:srgbClr val="FFFFFF"/>
                </a:solidFill>
              </a:rPr>
              <a:t>Pro</a:t>
            </a:r>
            <a:r>
              <a:rPr lang="sk-SK" sz="8600" cap="all" spc="1375" dirty="0" err="1" smtClean="0">
                <a:solidFill>
                  <a:srgbClr val="FFFFFF"/>
                </a:solidFill>
              </a:rPr>
              <a:t>roctvá</a:t>
            </a:r>
            <a:r>
              <a:rPr sz="8600" cap="all" spc="1375" smtClean="0">
                <a:solidFill>
                  <a:srgbClr val="FFFFFF"/>
                </a:solidFill>
              </a:rPr>
              <a:t> </a:t>
            </a:r>
            <a:r>
              <a:rPr lang="sk-SK" sz="8600" cap="all" spc="1375" dirty="0" smtClean="0">
                <a:solidFill>
                  <a:srgbClr val="FFFFFF"/>
                </a:solidFill>
              </a:rPr>
              <a:t>nádeje</a:t>
            </a:r>
            <a:endParaRPr sz="8600" cap="all" spc="1375">
              <a:solidFill>
                <a:srgbClr val="FFFFFF"/>
              </a:solidFill>
            </a:endParaRPr>
          </a:p>
        </p:txBody>
      </p:sp>
      <p:sp>
        <p:nvSpPr>
          <p:cNvPr id="51" name="Shape 5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en-US" sz="3800" cap="all" spc="608" dirty="0" err="1" smtClean="0">
                <a:solidFill>
                  <a:srgbClr val="FFFFFF"/>
                </a:solidFill>
              </a:rPr>
              <a:t>Vitajte</a:t>
            </a:r>
            <a:r>
              <a:rPr lang="en-US" sz="3800" cap="all" spc="608" dirty="0" smtClean="0">
                <a:solidFill>
                  <a:srgbClr val="FFFFFF"/>
                </a:solidFill>
              </a:rPr>
              <a:t> </a:t>
            </a:r>
            <a:r>
              <a:rPr lang="en-US" sz="3800" cap="all" spc="608" dirty="0" err="1" smtClean="0">
                <a:solidFill>
                  <a:srgbClr val="FFFFFF"/>
                </a:solidFill>
              </a:rPr>
              <a:t>na</a:t>
            </a:r>
            <a:r>
              <a:rPr lang="en-US" sz="3800" cap="all" spc="608" dirty="0" smtClean="0">
                <a:solidFill>
                  <a:srgbClr val="FFFFFF"/>
                </a:solidFill>
              </a:rPr>
              <a:t> </a:t>
            </a:r>
            <a:r>
              <a:rPr lang="sk-SK" sz="3800" cap="all" spc="608" dirty="0" smtClean="0">
                <a:solidFill>
                  <a:srgbClr val="FFFFFF"/>
                </a:solidFill>
              </a:rPr>
              <a:t>seminári</a:t>
            </a:r>
            <a:endParaRPr sz="3800" cap="all" spc="608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/>
          </p:cNvSpPr>
          <p:nvPr>
            <p:ph type="title"/>
          </p:nvPr>
        </p:nvSpPr>
        <p:spPr>
          <a:xfrm>
            <a:off x="0" y="6032500"/>
            <a:ext cx="25193716" cy="3124200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8600" cap="all" spc="1375" dirty="0" smtClean="0">
                <a:solidFill>
                  <a:srgbClr val="FFFFFF"/>
                </a:solidFill>
              </a:rPr>
              <a:t>Pohľad za oponu</a:t>
            </a:r>
            <a:endParaRPr sz="8600" cap="all" spc="1375">
              <a:solidFill>
                <a:srgbClr val="FFFFFF"/>
              </a:solidFill>
            </a:endParaRPr>
          </a:p>
        </p:txBody>
      </p:sp>
      <p:sp>
        <p:nvSpPr>
          <p:cNvPr id="54" name="Shape 54"/>
          <p:cNvSpPr>
            <a:spLocks noGrp="1"/>
          </p:cNvSpPr>
          <p:nvPr>
            <p:ph type="body" idx="1"/>
          </p:nvPr>
        </p:nvSpPr>
        <p:spPr>
          <a:xfrm>
            <a:off x="9217917" y="7486401"/>
            <a:ext cx="5948166" cy="978398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>
            <a:normAutofit/>
          </a:bodyPr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00" cap="all" spc="608" smtClean="0">
                <a:solidFill>
                  <a:srgbClr val="FFFFFF"/>
                </a:solidFill>
              </a:rPr>
              <a:t>Troy smit</a:t>
            </a:r>
            <a:r>
              <a:rPr lang="sk-SK" sz="3800" cap="all" spc="608" dirty="0" smtClean="0">
                <a:solidFill>
                  <a:srgbClr val="FFFFFF"/>
                </a:solidFill>
              </a:rPr>
              <a:t>h</a:t>
            </a:r>
            <a:endParaRPr sz="3800" cap="all" spc="608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(right)">
                                      <p:cBhvr>
                                        <p:cTn id="7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1" animBg="1" advAuto="0"/>
      <p:bldP spid="54" grpId="2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body" idx="1"/>
          </p:nvPr>
        </p:nvSpPr>
        <p:spPr>
          <a:xfrm>
            <a:off x="1238250" y="2292889"/>
            <a:ext cx="21907500" cy="9448801"/>
          </a:xfrm>
          <a:prstGeom prst="rect">
            <a:avLst/>
          </a:prstGeom>
        </p:spPr>
        <p:txBody>
          <a:bodyPr/>
          <a:lstStyle/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lang="en-US" sz="5000" dirty="0" smtClean="0">
                <a:solidFill>
                  <a:srgbClr val="FFFFFF"/>
                </a:solidFill>
              </a:rPr>
              <a:t>Ob</a:t>
            </a:r>
            <a:r>
              <a:rPr lang="sk-SK" sz="5000" dirty="0" smtClean="0">
                <a:solidFill>
                  <a:srgbClr val="FFFFFF"/>
                </a:solidFill>
              </a:rPr>
              <a:t>ráť svoj zrak na Ježiša</a:t>
            </a:r>
            <a:r>
              <a:rPr sz="5000" dirty="0" smtClean="0">
                <a:solidFill>
                  <a:srgbClr val="FFFFFF"/>
                </a:solidFill>
              </a:rPr>
              <a:t>, </a:t>
            </a:r>
            <a:endParaRPr sz="5000" dirty="0">
              <a:solidFill>
                <a:srgbClr val="FFFFFF"/>
              </a:solidFill>
            </a:endParaRPr>
          </a:p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Pozeraj sa len na Jeho úžasnú tvár</a:t>
            </a:r>
            <a:r>
              <a:rPr sz="5000" dirty="0" smtClean="0">
                <a:solidFill>
                  <a:srgbClr val="FFFFFF"/>
                </a:solidFill>
              </a:rPr>
              <a:t>,</a:t>
            </a:r>
            <a:endParaRPr sz="5000" dirty="0">
              <a:solidFill>
                <a:srgbClr val="FFFFFF"/>
              </a:solidFill>
            </a:endParaRPr>
          </a:p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 všetky pozemské veci zvláštne vyblednú</a:t>
            </a:r>
            <a:r>
              <a:rPr sz="5000" dirty="0" smtClean="0">
                <a:solidFill>
                  <a:srgbClr val="FFFFFF"/>
                </a:solidFill>
              </a:rPr>
              <a:t>, </a:t>
            </a:r>
            <a:endParaRPr sz="5000" dirty="0">
              <a:solidFill>
                <a:srgbClr val="FFFFFF"/>
              </a:solidFill>
            </a:endParaRPr>
          </a:p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Vo svetle Jeho slávy a milosti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asted-image-small.png"/>
          <p:cNvPicPr/>
          <p:nvPr/>
        </p:nvPicPr>
        <p:blipFill>
          <a:blip r:embed="rId2">
            <a:extLst/>
          </a:blip>
          <a:srcRect l="35490" r="17655" b="1354"/>
          <a:stretch>
            <a:fillRect/>
          </a:stretch>
        </p:blipFill>
        <p:spPr>
          <a:xfrm>
            <a:off x="15002669" y="676054"/>
            <a:ext cx="8704184" cy="12196362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ffectLst>
            <a:reflection stA="32440" endPos="40000" dir="5400000" sy="-100000" algn="bl" rotWithShape="0"/>
          </a:effectLst>
        </p:spPr>
      </p:pic>
      <p:sp>
        <p:nvSpPr>
          <p:cNvPr id="59" name="Shape 59"/>
          <p:cNvSpPr>
            <a:spLocks noGrp="1"/>
          </p:cNvSpPr>
          <p:nvPr>
            <p:ph type="title"/>
          </p:nvPr>
        </p:nvSpPr>
        <p:spPr>
          <a:xfrm>
            <a:off x="1035050" y="6332907"/>
            <a:ext cx="10147300" cy="1050186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en-US" sz="6200" cap="all" spc="992" dirty="0" err="1" smtClean="0">
                <a:solidFill>
                  <a:srgbClr val="FFFFFF"/>
                </a:solidFill>
              </a:rPr>
              <a:t>vojna</a:t>
            </a:r>
            <a:r>
              <a:rPr lang="en-US" sz="6200" cap="all" spc="992" dirty="0" smtClean="0">
                <a:solidFill>
                  <a:srgbClr val="FFFFFF"/>
                </a:solidFill>
              </a:rPr>
              <a:t> v </a:t>
            </a:r>
            <a:r>
              <a:rPr lang="en-US" sz="6200" cap="all" spc="992" dirty="0" err="1" smtClean="0">
                <a:solidFill>
                  <a:srgbClr val="FFFFFF"/>
                </a:solidFill>
              </a:rPr>
              <a:t>nebi</a:t>
            </a:r>
            <a:endParaRPr sz="6200" cap="all" spc="99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2" animBg="1" advAuto="0"/>
      <p:bldP spid="59" grpId="1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/>
          <p:nvPr/>
        </p:nvSpPr>
        <p:spPr>
          <a:xfrm>
            <a:off x="2381250" y="9657772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en-US" sz="3200" cap="all" spc="512" dirty="0" smtClean="0">
                <a:solidFill>
                  <a:srgbClr val="FFFFFF"/>
                </a:solidFill>
              </a:rPr>
              <a:t> </a:t>
            </a:r>
            <a:r>
              <a:rPr lang="en-US" sz="3200" cap="all" spc="512" dirty="0" err="1" smtClean="0">
                <a:solidFill>
                  <a:srgbClr val="FFFFFF"/>
                </a:solidFill>
              </a:rPr>
              <a:t>zjavenie</a:t>
            </a:r>
            <a:r>
              <a:rPr lang="en-US" sz="3200" cap="all" spc="512" dirty="0" smtClean="0">
                <a:solidFill>
                  <a:srgbClr val="FFFFFF"/>
                </a:solidFill>
              </a:rPr>
              <a:t>	</a:t>
            </a:r>
            <a:r>
              <a:rPr sz="3200" cap="all" spc="512" dirty="0" smtClean="0">
                <a:solidFill>
                  <a:srgbClr val="FFFFFF"/>
                </a:solidFill>
              </a:rPr>
              <a:t>12</a:t>
            </a:r>
            <a:r>
              <a:rPr sz="3200" cap="all" spc="512" dirty="0">
                <a:solidFill>
                  <a:srgbClr val="FFFFFF"/>
                </a:solidFill>
              </a:rPr>
              <a:t>: 7-9</a:t>
            </a:r>
          </a:p>
        </p:txBody>
      </p:sp>
      <p:sp>
        <p:nvSpPr>
          <p:cNvPr id="62" name="Shape 62"/>
          <p:cNvSpPr/>
          <p:nvPr/>
        </p:nvSpPr>
        <p:spPr>
          <a:xfrm>
            <a:off x="2374900" y="4404470"/>
            <a:ext cx="19621500" cy="4154984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povstal boj na nebi: Michal a jeho anjeli bojovali proti drakovi; a bojoval i drak a jeho </a:t>
            </a:r>
            <a:r>
              <a:rPr lang="sk-SK" sz="5400" dirty="0" smtClean="0">
                <a:solidFill>
                  <a:schemeClr val="tx1"/>
                </a:solidFill>
              </a:rPr>
              <a:t>anjeli.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sk-SK" sz="5400" dirty="0" smtClean="0">
                <a:solidFill>
                  <a:schemeClr val="tx1"/>
                </a:solidFill>
              </a:rPr>
              <a:t>Ale </a:t>
            </a:r>
            <a:r>
              <a:rPr lang="sk-SK" sz="5400" dirty="0">
                <a:solidFill>
                  <a:schemeClr val="tx1"/>
                </a:solidFill>
              </a:rPr>
              <a:t>nezvládali, ani ich miesto sa viacej nenašlo na nebi</a:t>
            </a:r>
            <a:r>
              <a:rPr lang="sk-SK" sz="5400" dirty="0" smtClean="0">
                <a:solidFill>
                  <a:schemeClr val="tx1"/>
                </a:solidFill>
              </a:rPr>
              <a:t>. </a:t>
            </a:r>
            <a:r>
              <a:rPr lang="sk-SK" sz="5400" dirty="0">
                <a:solidFill>
                  <a:schemeClr val="tx1"/>
                </a:solidFill>
              </a:rPr>
              <a:t>A </a:t>
            </a:r>
            <a:r>
              <a:rPr lang="sk-SK" sz="5400" dirty="0" smtClean="0">
                <a:solidFill>
                  <a:schemeClr val="tx1"/>
                </a:solidFill>
              </a:rPr>
              <a:t>zvrhnutý </a:t>
            </a:r>
            <a:r>
              <a:rPr lang="sk-SK" sz="5400" dirty="0">
                <a:solidFill>
                  <a:schemeClr val="tx1"/>
                </a:solidFill>
              </a:rPr>
              <a:t>bol veľký drak, ten starý had, ktorý sa volá diabol a satanáš, ktorý </a:t>
            </a:r>
            <a:r>
              <a:rPr lang="sk-SK" sz="5400" dirty="0" smtClean="0">
                <a:solidFill>
                  <a:schemeClr val="tx1"/>
                </a:solidFill>
              </a:rPr>
              <a:t>zvádza </a:t>
            </a:r>
            <a:r>
              <a:rPr lang="sk-SK" sz="5400" dirty="0">
                <a:solidFill>
                  <a:schemeClr val="tx1"/>
                </a:solidFill>
              </a:rPr>
              <a:t>celý svet; </a:t>
            </a:r>
            <a:r>
              <a:rPr lang="sk-SK" sz="5400" dirty="0" smtClean="0">
                <a:solidFill>
                  <a:schemeClr val="tx1"/>
                </a:solidFill>
              </a:rPr>
              <a:t>zvrhnutý </a:t>
            </a:r>
            <a:r>
              <a:rPr lang="sk-SK" sz="5400" dirty="0">
                <a:solidFill>
                  <a:schemeClr val="tx1"/>
                </a:solidFill>
              </a:rPr>
              <a:t>bol na zem, a jeho anjeli boli </a:t>
            </a:r>
            <a:r>
              <a:rPr lang="sk-SK" sz="5400" dirty="0" smtClean="0">
                <a:solidFill>
                  <a:schemeClr val="tx1"/>
                </a:solidFill>
              </a:rPr>
              <a:t>zvrhnutí </a:t>
            </a:r>
            <a:r>
              <a:rPr lang="sk-SK" sz="5400" dirty="0">
                <a:solidFill>
                  <a:schemeClr val="tx1"/>
                </a:solidFill>
              </a:rPr>
              <a:t>s ním</a:t>
            </a:r>
            <a:r>
              <a:rPr sz="5400" dirty="0" smtClean="0">
                <a:solidFill>
                  <a:schemeClr val="tx1"/>
                </a:solidFill>
              </a:rPr>
              <a:t>.  </a:t>
            </a:r>
            <a:r>
              <a:rPr sz="5400" dirty="0">
                <a:solidFill>
                  <a:schemeClr val="tx1"/>
                </a:solidFill>
              </a:rPr>
              <a:t>” </a:t>
            </a:r>
          </a:p>
        </p:txBody>
      </p:sp>
    </p:spTree>
  </p:cSld>
  <p:clrMapOvr>
    <a:masterClrMapping/>
  </p:clrMapOvr>
  <p:transition spd="med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pasted-image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823904" y="783382"/>
            <a:ext cx="23089704" cy="12149236"/>
          </a:xfrm>
          <a:prstGeom prst="rect">
            <a:avLst/>
          </a:prstGeom>
          <a:ln w="12700">
            <a:miter lim="400000"/>
          </a:ln>
          <a:effectLst>
            <a:outerShdw blurRad="279400" dist="25400" dir="5400000" rotWithShape="0">
              <a:srgbClr val="000000">
                <a:alpha val="61147"/>
              </a:srgbClr>
            </a:outerShdw>
          </a:effectLst>
        </p:spPr>
      </p:pic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xfrm>
            <a:off x="1231900" y="863600"/>
            <a:ext cx="9719308" cy="68737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600" spc="576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en-US" sz="3600" cap="all" spc="576" dirty="0" smtClean="0">
                <a:solidFill>
                  <a:srgbClr val="FFFFFF"/>
                </a:solidFill>
              </a:rPr>
              <a:t>Pre</a:t>
            </a:r>
            <a:r>
              <a:rPr lang="sk-SK" sz="3600" cap="all" spc="576" dirty="0" smtClean="0">
                <a:solidFill>
                  <a:srgbClr val="FFFFFF"/>
                </a:solidFill>
              </a:rPr>
              <a:t>čo bola v nebi vojna?</a:t>
            </a:r>
            <a:endParaRPr sz="3600" cap="all" spc="576" dirty="0">
              <a:solidFill>
                <a:srgbClr val="FFFFFF"/>
              </a:solidFill>
            </a:endParaRPr>
          </a:p>
        </p:txBody>
      </p:sp>
      <p:sp>
        <p:nvSpPr>
          <p:cNvPr id="66" name="Shape 66"/>
          <p:cNvSpPr/>
          <p:nvPr/>
        </p:nvSpPr>
        <p:spPr>
          <a:xfrm>
            <a:off x="1246784" y="1601416"/>
            <a:ext cx="11586421" cy="13750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3500" cap="all" spc="56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500" cap="all" spc="560" dirty="0" smtClean="0">
                <a:solidFill>
                  <a:srgbClr val="FFFFFF"/>
                </a:solidFill>
              </a:rPr>
              <a:t>a odkiaľ prišiel ten drak</a:t>
            </a:r>
            <a:r>
              <a:rPr sz="3500" cap="all" spc="560" dirty="0" smtClean="0">
                <a:solidFill>
                  <a:srgbClr val="FFFFFF"/>
                </a:solidFill>
              </a:rPr>
              <a:t>?</a:t>
            </a:r>
            <a:endParaRPr sz="3500" cap="all" spc="56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2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6" dur="1000" fill="hold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1" animBg="1" advAuto="0"/>
      <p:bldP spid="64" grpId="2" animBg="1" advAuto="0"/>
      <p:bldP spid="64" grpId="3" animBg="1" advAuto="0"/>
      <p:bldP spid="66" grpId="4" animBg="1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Dollarphotoclub_65824325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9490" y="-2445412"/>
            <a:ext cx="24502980" cy="16337314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/>
          <p:nvPr/>
        </p:nvSpPr>
        <p:spPr>
          <a:xfrm>
            <a:off x="11855850" y="3373989"/>
            <a:ext cx="10057230" cy="2006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algn="l">
              <a:defRPr sz="6200" cap="all" spc="99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en-US" sz="6200" cap="all" spc="992" dirty="0" smtClean="0">
                <a:solidFill>
                  <a:srgbClr val="FFFFFF"/>
                </a:solidFill>
              </a:rPr>
              <a:t>EZECHIEL </a:t>
            </a:r>
            <a:r>
              <a:rPr sz="6200" cap="all" spc="992" dirty="0" smtClean="0">
                <a:solidFill>
                  <a:srgbClr val="FFFFFF"/>
                </a:solidFill>
              </a:rPr>
              <a:t>28:12-15</a:t>
            </a:r>
            <a:endParaRPr sz="6200" cap="all" spc="99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0">
    <p:push dir="r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11" dur="1500" fill="hold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1" animBg="1" advAuto="0"/>
      <p:bldP spid="69" grpId="2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en-US" sz="6200" cap="all" spc="992" dirty="0" smtClean="0">
                <a:solidFill>
                  <a:srgbClr val="FFFFFF"/>
                </a:solidFill>
              </a:rPr>
              <a:t>IZAI</a:t>
            </a:r>
            <a:r>
              <a:rPr lang="sk-SK" sz="6200" cap="all" spc="992" dirty="0" smtClean="0">
                <a:solidFill>
                  <a:srgbClr val="FFFFFF"/>
                </a:solidFill>
              </a:rPr>
              <a:t>áš </a:t>
            </a:r>
            <a:r>
              <a:rPr sz="6200" cap="all" spc="992" dirty="0" smtClean="0">
                <a:solidFill>
                  <a:srgbClr val="FFFFFF"/>
                </a:solidFill>
              </a:rPr>
              <a:t>14:12-14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72" name="Shape 72"/>
          <p:cNvSpPr>
            <a:spLocks noGrp="1"/>
          </p:cNvSpPr>
          <p:nvPr>
            <p:ph type="body" idx="1"/>
          </p:nvPr>
        </p:nvSpPr>
        <p:spPr>
          <a:xfrm>
            <a:off x="1193451" y="2218075"/>
            <a:ext cx="11080082" cy="107022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400" dirty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Ako si len padol s nebies, </a:t>
            </a:r>
            <a:r>
              <a:rPr lang="sk-SK" sz="5400" dirty="0" smtClean="0">
                <a:solidFill>
                  <a:schemeClr val="tx1"/>
                </a:solidFill>
              </a:rPr>
              <a:t>Lucifer, </a:t>
            </a:r>
            <a:r>
              <a:rPr lang="sk-SK" sz="5400" dirty="0">
                <a:solidFill>
                  <a:schemeClr val="tx1"/>
                </a:solidFill>
              </a:rPr>
              <a:t>synu rannej zory! Zoťatý si na zem, ktorý si porážal </a:t>
            </a:r>
            <a:r>
              <a:rPr lang="sk-SK" sz="5400" dirty="0" smtClean="0">
                <a:solidFill>
                  <a:schemeClr val="tx1"/>
                </a:solidFill>
              </a:rPr>
              <a:t>národy. Lebo </a:t>
            </a:r>
            <a:r>
              <a:rPr lang="sk-SK" sz="5400" dirty="0">
                <a:solidFill>
                  <a:schemeClr val="tx1"/>
                </a:solidFill>
              </a:rPr>
              <a:t>si povedal vo svojom </a:t>
            </a:r>
            <a:r>
              <a:rPr lang="sk-SK" sz="5400" dirty="0" smtClean="0">
                <a:solidFill>
                  <a:schemeClr val="tx1"/>
                </a:solidFill>
              </a:rPr>
              <a:t>srdci</a:t>
            </a:r>
            <a:r>
              <a:rPr sz="5400" dirty="0" smtClean="0">
                <a:solidFill>
                  <a:schemeClr val="tx1"/>
                </a:solidFill>
              </a:rPr>
              <a:t>:</a:t>
            </a:r>
            <a:endParaRPr sz="5400" dirty="0">
              <a:solidFill>
                <a:schemeClr val="tx1"/>
              </a:solidFill>
            </a:endParaRPr>
          </a:p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lang="sk-SK" sz="5400" dirty="0">
                <a:solidFill>
                  <a:schemeClr val="tx1"/>
                </a:solidFill>
              </a:rPr>
              <a:t>Vystúpim hore do neba; vyvýšim svoj trón nad hviezdy silného Boha a posadím sa na vrchu slávnostného shromaždenia Božieho, v najďaľších krajoch </a:t>
            </a:r>
            <a:r>
              <a:rPr lang="sk-SK" sz="5400" dirty="0" smtClean="0">
                <a:solidFill>
                  <a:schemeClr val="tx1"/>
                </a:solidFill>
              </a:rPr>
              <a:t>severa; vystúpim </a:t>
            </a:r>
            <a:r>
              <a:rPr lang="sk-SK" sz="5400" dirty="0">
                <a:solidFill>
                  <a:schemeClr val="tx1"/>
                </a:solidFill>
              </a:rPr>
              <a:t>na výšiny oblakov a budem podobný Najvyššiemu</a:t>
            </a:r>
            <a:r>
              <a:rPr lang="sk-SK" sz="5400" dirty="0" smtClean="0">
                <a:solidFill>
                  <a:schemeClr val="tx1"/>
                </a:solidFill>
              </a:rPr>
              <a:t>!</a:t>
            </a:r>
            <a:r>
              <a:rPr sz="5400" dirty="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pic>
        <p:nvPicPr>
          <p:cNvPr id="73" name="GoodSalt-rhpas1621.jpg"/>
          <p:cNvPicPr/>
          <p:nvPr/>
        </p:nvPicPr>
        <p:blipFill>
          <a:blip r:embed="rId2">
            <a:extLst/>
          </a:blip>
          <a:srcRect t="4559" b="4559"/>
          <a:stretch>
            <a:fillRect/>
          </a:stretch>
        </p:blipFill>
        <p:spPr>
          <a:xfrm>
            <a:off x="13018112" y="-19844"/>
            <a:ext cx="11588652" cy="137558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1" animBg="1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 dirty="0">
                <a:solidFill>
                  <a:srgbClr val="FFFFFF"/>
                </a:solidFill>
              </a:rPr>
              <a:t>Lucifer </a:t>
            </a:r>
            <a:r>
              <a:rPr lang="sk-SK" sz="6200" cap="all" spc="992" dirty="0" smtClean="0">
                <a:solidFill>
                  <a:srgbClr val="FFFFFF"/>
                </a:solidFill>
              </a:rPr>
              <a:t>túžil po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pic>
        <p:nvPicPr>
          <p:cNvPr id="76" name="GoodSalt-rhpas1621.jpg"/>
          <p:cNvPicPr/>
          <p:nvPr/>
        </p:nvPicPr>
        <p:blipFill>
          <a:blip r:embed="rId2">
            <a:extLst/>
          </a:blip>
          <a:srcRect t="4559" b="4559"/>
          <a:stretch>
            <a:fillRect/>
          </a:stretch>
        </p:blipFill>
        <p:spPr>
          <a:xfrm>
            <a:off x="13018112" y="-19844"/>
            <a:ext cx="11588652" cy="13755880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hape 77"/>
          <p:cNvSpPr/>
          <p:nvPr/>
        </p:nvSpPr>
        <p:spPr>
          <a:xfrm>
            <a:off x="1262107" y="2669910"/>
            <a:ext cx="11579407" cy="51420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marL="794425" lvl="0" indent="-794425" algn="l">
              <a:spcBef>
                <a:spcPts val="4500"/>
              </a:spcBef>
              <a:buSzPct val="100000"/>
              <a:buAutoNum type="arabicPeriod"/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Vyššom postavení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marL="794425" lvl="0" indent="-794425" algn="l">
              <a:spcBef>
                <a:spcPts val="4500"/>
              </a:spcBef>
              <a:buSzPct val="100000"/>
              <a:buAutoNum type="arabicPeriod"/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Vyvýšenom tróne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marL="794425" lvl="0" indent="-794425" algn="l">
              <a:spcBef>
                <a:spcPts val="4500"/>
              </a:spcBef>
              <a:buSzPct val="100000"/>
              <a:buAutoNum type="arabicPeriod"/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Nadvláde a dominancii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1" build="p" bldLvl="5" animBg="1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/>
          <p:nvPr/>
        </p:nvSpPr>
        <p:spPr>
          <a:xfrm>
            <a:off x="2381250" y="871805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–1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smtClean="0">
                <a:solidFill>
                  <a:srgbClr val="FFFFFF"/>
                </a:solidFill>
              </a:rPr>
              <a:t>4:7</a:t>
            </a:r>
            <a:r>
              <a:rPr lang="sk-SK" sz="3200" cap="all" spc="512" dirty="0" smtClean="0">
                <a:solidFill>
                  <a:srgbClr val="FFFFFF"/>
                </a:solidFill>
              </a:rPr>
              <a:t>-8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80" name="Shape 80"/>
          <p:cNvSpPr/>
          <p:nvPr/>
        </p:nvSpPr>
        <p:spPr>
          <a:xfrm>
            <a:off x="2381250" y="5917271"/>
            <a:ext cx="19621500" cy="2492990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Milovaní, milujme jedni druhých, pretože láska je z Boha, a každý, kto miluje, narodil sa z Boha a </a:t>
            </a:r>
            <a:r>
              <a:rPr lang="sk-SK" sz="5400" dirty="0" smtClean="0">
                <a:solidFill>
                  <a:schemeClr val="tx1"/>
                </a:solidFill>
              </a:rPr>
              <a:t>pozná </a:t>
            </a:r>
            <a:r>
              <a:rPr lang="sk-SK" sz="5400" dirty="0">
                <a:solidFill>
                  <a:schemeClr val="tx1"/>
                </a:solidFill>
              </a:rPr>
              <a:t>Boha</a:t>
            </a:r>
            <a:r>
              <a:rPr sz="5400" smtClean="0">
                <a:solidFill>
                  <a:schemeClr val="tx1"/>
                </a:solidFill>
              </a:rPr>
              <a:t>.</a:t>
            </a:r>
            <a:r>
              <a:rPr lang="sk-SK" sz="5400" dirty="0" smtClean="0">
                <a:solidFill>
                  <a:schemeClr val="tx1"/>
                </a:solidFill>
              </a:rPr>
              <a:t> </a:t>
            </a:r>
            <a:r>
              <a:rPr lang="pl-PL" sz="5400" dirty="0" smtClean="0">
                <a:solidFill>
                  <a:schemeClr val="tx1"/>
                </a:solidFill>
              </a:rPr>
              <a:t>Ten, kto nemiluje, nepozná Boha, pretože Boh je láska.</a:t>
            </a:r>
            <a:r>
              <a:rPr sz="5400" smtClean="0">
                <a:solidFill>
                  <a:schemeClr val="tx1"/>
                </a:solidFill>
              </a:rPr>
              <a:t> </a:t>
            </a:r>
            <a:r>
              <a:rPr sz="5400" dirty="0">
                <a:solidFill>
                  <a:schemeClr val="tx1"/>
                </a:solidFill>
              </a:rPr>
              <a:t>” </a:t>
            </a:r>
          </a:p>
        </p:txBody>
      </p:sp>
    </p:spTree>
  </p:cSld>
  <p:clrMapOvr>
    <a:masterClrMapping/>
  </p:clrMapOvr>
  <p:transition spd="med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World_in_God__s_hand_by_Code_Scythe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22216" y="-1854762"/>
            <a:ext cx="25965116" cy="20058051"/>
          </a:xfrm>
          <a:prstGeom prst="rect">
            <a:avLst/>
          </a:prstGeom>
          <a:ln w="12700">
            <a:miter lim="400000"/>
          </a:ln>
        </p:spPr>
      </p:pic>
      <p:sp>
        <p:nvSpPr>
          <p:cNvPr id="83" name="Shape 83"/>
          <p:cNvSpPr/>
          <p:nvPr/>
        </p:nvSpPr>
        <p:spPr>
          <a:xfrm>
            <a:off x="1731957" y="862861"/>
            <a:ext cx="8281747" cy="30896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LÁSKA je základom Božej vlády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1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9200" spc="1471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9200" cap="all" spc="1471">
                <a:solidFill>
                  <a:srgbClr val="FFFFFF"/>
                </a:solidFill>
              </a:rPr>
              <a:t>Lucifer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4294967295"/>
          </p:nvPr>
        </p:nvSpPr>
        <p:spPr>
          <a:xfrm>
            <a:off x="1262107" y="6922454"/>
            <a:ext cx="11180367" cy="2006601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800" cap="all" spc="608" dirty="0" smtClean="0">
                <a:solidFill>
                  <a:srgbClr val="FFFFFF"/>
                </a:solidFill>
              </a:rPr>
              <a:t>Spochybnil božiu autoritu</a:t>
            </a:r>
            <a:endParaRPr sz="3800" cap="all" spc="608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1" animBg="1" advAuto="0"/>
      <p:bldP spid="86" grpId="2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9200" spc="1471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9200" cap="all" spc="1471">
                <a:solidFill>
                  <a:srgbClr val="FFFFFF"/>
                </a:solidFill>
              </a:rPr>
              <a:t>Lucifer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4294967295"/>
          </p:nvPr>
        </p:nvSpPr>
        <p:spPr>
          <a:xfrm>
            <a:off x="1262107" y="6922454"/>
            <a:ext cx="11180367" cy="2006601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0"/>
              </a:spcBef>
              <a:buSzTx/>
              <a:buNone/>
              <a:defRPr sz="3800" cap="all" spc="608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800" cap="all" spc="608" dirty="0" smtClean="0">
                <a:solidFill>
                  <a:srgbClr val="FFFFFF"/>
                </a:solidFill>
              </a:rPr>
              <a:t>videl Boha ako rivala</a:t>
            </a:r>
            <a:endParaRPr sz="3800" cap="all" spc="608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/>
          </p:cNvSpPr>
          <p:nvPr>
            <p:ph type="title"/>
          </p:nvPr>
        </p:nvSpPr>
        <p:spPr>
          <a:xfrm>
            <a:off x="1238250" y="3726508"/>
            <a:ext cx="8295070" cy="3124201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 sz="12200" spc="195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12200" cap="all" spc="1952">
                <a:solidFill>
                  <a:srgbClr val="FFFFFF"/>
                </a:solidFill>
              </a:rPr>
              <a:t>Lucifer</a:t>
            </a:r>
          </a:p>
        </p:txBody>
      </p:sp>
      <p:sp>
        <p:nvSpPr>
          <p:cNvPr id="92" name="Shape 92"/>
          <p:cNvSpPr/>
          <p:nvPr/>
        </p:nvSpPr>
        <p:spPr>
          <a:xfrm>
            <a:off x="2592439" y="5114056"/>
            <a:ext cx="8295070" cy="312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defRPr sz="12200" cap="all" spc="195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12200" cap="all" spc="1952" smtClean="0">
                <a:solidFill>
                  <a:srgbClr val="FFFFFF"/>
                </a:solidFill>
              </a:rPr>
              <a:t>p</a:t>
            </a:r>
            <a:r>
              <a:rPr lang="sk-SK" sz="12200" cap="all" spc="1952" dirty="0" err="1" smtClean="0">
                <a:solidFill>
                  <a:srgbClr val="FFFFFF"/>
                </a:solidFill>
              </a:rPr>
              <a:t>ýcha</a:t>
            </a:r>
            <a:endParaRPr sz="12200" cap="all" spc="1952">
              <a:solidFill>
                <a:srgbClr val="FFFFFF"/>
              </a:solidFill>
            </a:endParaRPr>
          </a:p>
        </p:txBody>
      </p:sp>
      <p:sp>
        <p:nvSpPr>
          <p:cNvPr id="93" name="Shape 93"/>
          <p:cNvSpPr/>
          <p:nvPr/>
        </p:nvSpPr>
        <p:spPr>
          <a:xfrm>
            <a:off x="3883389" y="6506171"/>
            <a:ext cx="8295070" cy="312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defRPr sz="12200" cap="all" spc="195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12200" cap="all" spc="1952" dirty="0" smtClean="0">
                <a:solidFill>
                  <a:srgbClr val="FFFFFF"/>
                </a:solidFill>
              </a:rPr>
              <a:t>hriech</a:t>
            </a:r>
            <a:endParaRPr sz="12200" cap="all" spc="1952">
              <a:solidFill>
                <a:srgbClr val="FFFFFF"/>
              </a:solidFill>
            </a:endParaRPr>
          </a:p>
        </p:txBody>
      </p:sp>
      <p:sp>
        <p:nvSpPr>
          <p:cNvPr id="94" name="Shape 94"/>
          <p:cNvSpPr/>
          <p:nvPr/>
        </p:nvSpPr>
        <p:spPr>
          <a:xfrm>
            <a:off x="1858368" y="2780617"/>
            <a:ext cx="8295071" cy="98178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51205">
              <a:defRPr sz="63700" cap="all" spc="10192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endParaRPr sz="63700" cap="all" spc="10192" dirty="0">
              <a:solidFill>
                <a:srgbClr val="FFFFFF"/>
              </a:solidFill>
            </a:endParaRPr>
          </a:p>
        </p:txBody>
      </p:sp>
      <p:pic>
        <p:nvPicPr>
          <p:cNvPr id="95" name="Picture 94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921873" y="3079655"/>
            <a:ext cx="9745261" cy="7448645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3" presetClass="entr" presetSubtype="32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1" animBg="1" advAuto="0"/>
      <p:bldP spid="93" grpId="2" animBg="1" advAuto="0"/>
      <p:bldP spid="94" grpId="3" animBg="1" advAuto="0"/>
      <p:bldP spid="95" grpId="4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dark blue earth europe noert 1920x1080 704 hd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98" name="Shape 98"/>
          <p:cNvSpPr>
            <a:spLocks noGrp="1"/>
          </p:cNvSpPr>
          <p:nvPr>
            <p:ph type="title"/>
          </p:nvPr>
        </p:nvSpPr>
        <p:spPr>
          <a:xfrm>
            <a:off x="5322679" y="6820856"/>
            <a:ext cx="13738642" cy="1496687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4100" spc="656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4100" cap="all" spc="656" dirty="0" smtClean="0">
                <a:solidFill>
                  <a:srgbClr val="FFFFFF"/>
                </a:solidFill>
              </a:rPr>
              <a:t>ako sa v tomto vesmírom konflikte ocitla planéta zem</a:t>
            </a:r>
            <a:r>
              <a:rPr sz="4100" cap="all" spc="656" dirty="0" smtClean="0">
                <a:solidFill>
                  <a:srgbClr val="FFFFFF"/>
                </a:solidFill>
              </a:rPr>
              <a:t>?</a:t>
            </a:r>
            <a:endParaRPr sz="4100" cap="all" spc="656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1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title"/>
          </p:nvPr>
        </p:nvSpPr>
        <p:spPr>
          <a:xfrm>
            <a:off x="11045280" y="1209181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Genesis 1:</a:t>
            </a:r>
          </a:p>
        </p:txBody>
      </p:sp>
      <p:sp>
        <p:nvSpPr>
          <p:cNvPr id="101" name="Shape 101"/>
          <p:cNvSpPr>
            <a:spLocks noGrp="1"/>
          </p:cNvSpPr>
          <p:nvPr>
            <p:ph type="body" idx="1"/>
          </p:nvPr>
        </p:nvSpPr>
        <p:spPr>
          <a:xfrm>
            <a:off x="10992439" y="3016190"/>
            <a:ext cx="11180366" cy="20066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SzTx/>
              <a:buNone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</a:t>
            </a:r>
            <a:r>
              <a:rPr lang="sk-SK" sz="5400" dirty="0" smtClean="0">
                <a:solidFill>
                  <a:schemeClr val="tx1"/>
                </a:solidFill>
              </a:rPr>
              <a:t>Boh </a:t>
            </a:r>
            <a:r>
              <a:rPr lang="sk-SK" sz="5400" dirty="0">
                <a:solidFill>
                  <a:schemeClr val="tx1"/>
                </a:solidFill>
              </a:rPr>
              <a:t>videl všetko, čo učinil, a hľa, bolo to veľmi dobré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pic>
        <p:nvPicPr>
          <p:cNvPr id="102" name="1920x1080_garden_of_eden-595415.jpg"/>
          <p:cNvPicPr/>
          <p:nvPr/>
        </p:nvPicPr>
        <p:blipFill>
          <a:blip r:embed="rId2">
            <a:extLst/>
          </a:blip>
          <a:srcRect l="34727" r="22755"/>
          <a:stretch>
            <a:fillRect/>
          </a:stretch>
        </p:blipFill>
        <p:spPr>
          <a:xfrm>
            <a:off x="-215967" y="-159346"/>
            <a:ext cx="10608176" cy="14034580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Shape 103"/>
          <p:cNvSpPr/>
          <p:nvPr/>
        </p:nvSpPr>
        <p:spPr>
          <a:xfrm>
            <a:off x="17204787" y="5199374"/>
            <a:ext cx="5486301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 Genesis 1:31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1" animBg="1" advAuto="0"/>
      <p:bldP spid="101" grpId="2" animBg="1" advAuto="0"/>
      <p:bldP spid="103" grpId="3" animBg="1" advAuto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title"/>
          </p:nvPr>
        </p:nvSpPr>
        <p:spPr>
          <a:xfrm>
            <a:off x="11045280" y="1209181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Genesis 1: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idx="1"/>
          </p:nvPr>
        </p:nvSpPr>
        <p:spPr>
          <a:xfrm>
            <a:off x="11027983" y="3016190"/>
            <a:ext cx="11180367" cy="200660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SzTx/>
              <a:buNone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</a:t>
            </a:r>
            <a:r>
              <a:rPr lang="sk-SK" sz="5400" dirty="0" smtClean="0">
                <a:solidFill>
                  <a:schemeClr val="tx1"/>
                </a:solidFill>
              </a:rPr>
              <a:t>Boh </a:t>
            </a:r>
            <a:r>
              <a:rPr lang="sk-SK" sz="5400" dirty="0">
                <a:solidFill>
                  <a:schemeClr val="tx1"/>
                </a:solidFill>
              </a:rPr>
              <a:t>videl všetko, čo učinil, a hľa, bolo to veľmi dobré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pic>
        <p:nvPicPr>
          <p:cNvPr id="107" name="temptation.jpg"/>
          <p:cNvPicPr/>
          <p:nvPr/>
        </p:nvPicPr>
        <p:blipFill>
          <a:blip r:embed="rId2">
            <a:extLst/>
          </a:blip>
          <a:srcRect l="3369" r="21044"/>
          <a:stretch>
            <a:fillRect/>
          </a:stretch>
        </p:blipFill>
        <p:spPr>
          <a:xfrm>
            <a:off x="-215967" y="-159346"/>
            <a:ext cx="10608176" cy="14034580"/>
          </a:xfrm>
          <a:prstGeom prst="rect">
            <a:avLst/>
          </a:prstGeom>
          <a:ln w="12700">
            <a:miter lim="400000"/>
          </a:ln>
        </p:spPr>
      </p:pic>
      <p:sp>
        <p:nvSpPr>
          <p:cNvPr id="108" name="Shape 108"/>
          <p:cNvSpPr/>
          <p:nvPr/>
        </p:nvSpPr>
        <p:spPr>
          <a:xfrm>
            <a:off x="17240330" y="5199374"/>
            <a:ext cx="5486302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 Genesis 1:31</a:t>
            </a:r>
          </a:p>
        </p:txBody>
      </p:sp>
    </p:spTree>
  </p:cSld>
  <p:clrMapOvr>
    <a:masterClrMapping/>
  </p:clrMapOvr>
  <p:transition spd="slow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/>
        </p:nvSpPr>
        <p:spPr>
          <a:xfrm>
            <a:off x="2381250" y="8634080"/>
            <a:ext cx="19621500" cy="6604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1:20</a:t>
            </a:r>
          </a:p>
        </p:txBody>
      </p:sp>
      <p:sp>
        <p:nvSpPr>
          <p:cNvPr id="111" name="Shape 111"/>
          <p:cNvSpPr/>
          <p:nvPr/>
        </p:nvSpPr>
        <p:spPr>
          <a:xfrm>
            <a:off x="2015500" y="5501773"/>
            <a:ext cx="20353000" cy="2492990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v každej veci múdrosti a rozumnosti, na ktorú sa ich vypytoval kráľ, našiel ich desaťkrát zbehlejších nad všetkých učencov a hvezdárov, ktorí boli v celom jeho kráľovstve</a:t>
            </a:r>
            <a:r>
              <a:rPr sz="5400" dirty="0" smtClean="0">
                <a:solidFill>
                  <a:schemeClr val="tx1"/>
                </a:solidFill>
              </a:rPr>
              <a:t>.” 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/>
          <p:nvPr/>
        </p:nvSpPr>
        <p:spPr>
          <a:xfrm>
            <a:off x="13811395" y="9243833"/>
            <a:ext cx="5790450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2:47</a:t>
            </a:r>
          </a:p>
        </p:txBody>
      </p:sp>
      <p:sp>
        <p:nvSpPr>
          <p:cNvPr id="114" name="Shape 114"/>
          <p:cNvSpPr/>
          <p:nvPr/>
        </p:nvSpPr>
        <p:spPr>
          <a:xfrm>
            <a:off x="11702871" y="3641262"/>
            <a:ext cx="10007497" cy="4985980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...</a:t>
            </a:r>
            <a:r>
              <a:rPr lang="sk-SK" sz="5400" dirty="0">
                <a:solidFill>
                  <a:schemeClr val="tx1"/>
                </a:solidFill>
              </a:rPr>
              <a:t> </a:t>
            </a:r>
            <a:r>
              <a:rPr lang="sk-SK" sz="5400" dirty="0" smtClean="0">
                <a:solidFill>
                  <a:schemeClr val="tx1"/>
                </a:solidFill>
              </a:rPr>
              <a:t>a </a:t>
            </a:r>
            <a:r>
              <a:rPr lang="sk-SK" sz="5400" dirty="0">
                <a:solidFill>
                  <a:schemeClr val="tx1"/>
                </a:solidFill>
              </a:rPr>
              <a:t>takto odpovedal kráľ Danielovi a riekol: Je vskutku pravda, že váš </a:t>
            </a:r>
            <a:r>
              <a:rPr lang="sk-SK" sz="5400" dirty="0" smtClean="0">
                <a:solidFill>
                  <a:schemeClr val="tx1"/>
                </a:solidFill>
              </a:rPr>
              <a:t>Boh </a:t>
            </a:r>
            <a:r>
              <a:rPr lang="sk-SK" sz="5400" dirty="0">
                <a:solidFill>
                  <a:schemeClr val="tx1"/>
                </a:solidFill>
              </a:rPr>
              <a:t>je Bohom bohov a Pánom kráľov a zjavuje tajomstvá, keď si mohol zjaviť toto tajomstvo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pic>
        <p:nvPicPr>
          <p:cNvPr id="115" name="droppedImage.pdf"/>
          <p:cNvPicPr/>
          <p:nvPr/>
        </p:nvPicPr>
        <p:blipFill>
          <a:blip r:embed="rId2">
            <a:extLst/>
          </a:blip>
          <a:srcRect b="3009"/>
          <a:stretch>
            <a:fillRect/>
          </a:stretch>
        </p:blipFill>
        <p:spPr>
          <a:xfrm flipH="1">
            <a:off x="2585414" y="42664"/>
            <a:ext cx="4696826" cy="12868521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</p:spTree>
  </p:cSld>
  <p:clrMapOvr>
    <a:masterClrMapping/>
  </p:clrMapOvr>
  <p:transition spd="med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ArtBook__025_025__ThreeMenInTheFieryFurnace____.jpg"/>
          <p:cNvPicPr/>
          <p:nvPr/>
        </p:nvPicPr>
        <p:blipFill>
          <a:blip r:embed="rId2">
            <a:extLst/>
          </a:blip>
          <a:srcRect l="1198" t="4324" r="2185" b="4324"/>
          <a:stretch>
            <a:fillRect/>
          </a:stretch>
        </p:blipFill>
        <p:spPr>
          <a:xfrm>
            <a:off x="-64091" y="-159346"/>
            <a:ext cx="11179487" cy="14034324"/>
          </a:xfrm>
          <a:prstGeom prst="rect">
            <a:avLst/>
          </a:prstGeom>
          <a:ln w="12700">
            <a:miter lim="400000"/>
          </a:ln>
        </p:spPr>
      </p:pic>
      <p:sp>
        <p:nvSpPr>
          <p:cNvPr id="118" name="Shape 118"/>
          <p:cNvSpPr/>
          <p:nvPr/>
        </p:nvSpPr>
        <p:spPr>
          <a:xfrm>
            <a:off x="12087728" y="725879"/>
            <a:ext cx="11179573" cy="41457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“…</a:t>
            </a:r>
            <a:r>
              <a:rPr lang="sk-SK" sz="5400" dirty="0" smtClean="0">
                <a:solidFill>
                  <a:schemeClr val="tx1"/>
                </a:solidFill>
              </a:rPr>
              <a:t>nieto </a:t>
            </a:r>
            <a:r>
              <a:rPr lang="sk-SK" sz="5400" dirty="0">
                <a:solidFill>
                  <a:schemeClr val="tx1"/>
                </a:solidFill>
              </a:rPr>
              <a:t>iného Boha, ktorý by mohol vytrhnúť ako on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119" name="Shape 119"/>
          <p:cNvSpPr/>
          <p:nvPr/>
        </p:nvSpPr>
        <p:spPr>
          <a:xfrm>
            <a:off x="11449414" y="3738283"/>
            <a:ext cx="11180367" cy="58420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3: 29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" grpId="1" animBg="1" advAuto="0"/>
      <p:bldP spid="119" grpId="2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pasted-image.pdf"/>
          <p:cNvPicPr/>
          <p:nvPr/>
        </p:nvPicPr>
        <p:blipFill>
          <a:blip r:embed="rId2">
            <a:extLst/>
          </a:blip>
          <a:srcRect t="4808" r="5832" b="4808"/>
          <a:stretch>
            <a:fillRect/>
          </a:stretch>
        </p:blipFill>
        <p:spPr>
          <a:xfrm>
            <a:off x="-64091" y="-401659"/>
            <a:ext cx="11113083" cy="14832087"/>
          </a:xfrm>
          <a:prstGeom prst="rect">
            <a:avLst/>
          </a:prstGeom>
          <a:ln w="12700">
            <a:miter lim="400000"/>
          </a:ln>
        </p:spPr>
      </p:pic>
      <p:sp>
        <p:nvSpPr>
          <p:cNvPr id="122" name="Shape 122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23" name="Shape 123"/>
          <p:cNvSpPr>
            <a:spLocks noGrp="1"/>
          </p:cNvSpPr>
          <p:nvPr>
            <p:ph type="body" idx="1"/>
          </p:nvPr>
        </p:nvSpPr>
        <p:spPr>
          <a:xfrm>
            <a:off x="11640339" y="2669140"/>
            <a:ext cx="11180366" cy="2243810"/>
          </a:xfrm>
          <a:prstGeom prst="rect">
            <a:avLst/>
          </a:prstGeom>
        </p:spPr>
        <p:txBody>
          <a:bodyPr/>
          <a:lstStyle>
            <a:lvl1pPr marL="755952" indent="-755952"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Kto dal Nabuchodonozorovi osobný pokoj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24" name="Shape 124"/>
          <p:cNvSpPr/>
          <p:nvPr/>
        </p:nvSpPr>
        <p:spPr>
          <a:xfrm>
            <a:off x="11736396" y="7146638"/>
            <a:ext cx="11179573" cy="33266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Vidí sa mi byť slušným, aby som </a:t>
            </a:r>
            <a:r>
              <a:rPr lang="sk-SK" sz="4800" dirty="0" smtClean="0">
                <a:solidFill>
                  <a:schemeClr val="tx1"/>
                </a:solidFill>
              </a:rPr>
              <a:t>rozprával o znameniach </a:t>
            </a:r>
            <a:r>
              <a:rPr lang="sk-SK" sz="4800" dirty="0">
                <a:solidFill>
                  <a:schemeClr val="tx1"/>
                </a:solidFill>
              </a:rPr>
              <a:t>a </a:t>
            </a:r>
            <a:r>
              <a:rPr lang="sk-SK" sz="4800" dirty="0" smtClean="0">
                <a:solidFill>
                  <a:schemeClr val="tx1"/>
                </a:solidFill>
              </a:rPr>
              <a:t>divoch, </a:t>
            </a:r>
            <a:r>
              <a:rPr lang="sk-SK" sz="4800" dirty="0">
                <a:solidFill>
                  <a:schemeClr val="tx1"/>
                </a:solidFill>
              </a:rPr>
              <a:t>ktoré </a:t>
            </a:r>
            <a:r>
              <a:rPr lang="sk-SK" sz="4800" dirty="0" smtClean="0">
                <a:solidFill>
                  <a:schemeClr val="tx1"/>
                </a:solidFill>
              </a:rPr>
              <a:t>učinil </a:t>
            </a:r>
            <a:r>
              <a:rPr lang="sk-SK" sz="4800" dirty="0">
                <a:solidFill>
                  <a:schemeClr val="tx1"/>
                </a:solidFill>
              </a:rPr>
              <a:t>pri mne Najvyšší </a:t>
            </a:r>
            <a:r>
              <a:rPr lang="sk-SK" sz="4800" dirty="0" smtClean="0">
                <a:solidFill>
                  <a:schemeClr val="tx1"/>
                </a:solidFill>
              </a:rPr>
              <a:t>Boh. Aké </a:t>
            </a:r>
            <a:r>
              <a:rPr lang="sk-SK" sz="4800" dirty="0">
                <a:solidFill>
                  <a:schemeClr val="tx1"/>
                </a:solidFill>
              </a:rPr>
              <a:t>veľké sú jeho znamenia a </a:t>
            </a:r>
            <a:r>
              <a:rPr lang="sk-SK" sz="4800" dirty="0" smtClean="0">
                <a:solidFill>
                  <a:schemeClr val="tx1"/>
                </a:solidFill>
              </a:rPr>
              <a:t>aké </a:t>
            </a:r>
            <a:r>
              <a:rPr lang="sk-SK" sz="4800" dirty="0">
                <a:solidFill>
                  <a:schemeClr val="tx1"/>
                </a:solidFill>
              </a:rPr>
              <a:t>mocné jeho </a:t>
            </a:r>
            <a:r>
              <a:rPr lang="sk-SK" sz="4800" dirty="0" smtClean="0">
                <a:solidFill>
                  <a:schemeClr val="tx1"/>
                </a:solidFill>
              </a:rPr>
              <a:t>divy</a:t>
            </a:r>
            <a:r>
              <a:rPr sz="4800" dirty="0" smtClean="0">
                <a:solidFill>
                  <a:schemeClr val="tx1"/>
                </a:solidFill>
              </a:rPr>
              <a:t>!”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125" name="Shape 125"/>
          <p:cNvSpPr/>
          <p:nvPr/>
        </p:nvSpPr>
        <p:spPr>
          <a:xfrm>
            <a:off x="11545075" y="11046692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32</a:t>
            </a:r>
            <a:r>
              <a:rPr sz="3200" cap="all" spc="512" dirty="0" smtClean="0">
                <a:solidFill>
                  <a:srgbClr val="FFFFFF"/>
                </a:solidFill>
              </a:rPr>
              <a:t>-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33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" grpId="1" animBg="1" advAuto="0"/>
      <p:bldP spid="125" grpId="2" animBg="1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asted-image.tif"/>
          <p:cNvPicPr/>
          <p:nvPr/>
        </p:nvPicPr>
        <p:blipFill>
          <a:blip r:embed="rId2">
            <a:extLst/>
          </a:blip>
          <a:srcRect t="4650" b="4650"/>
          <a:stretch>
            <a:fillRect/>
          </a:stretch>
        </p:blipFill>
        <p:spPr>
          <a:xfrm>
            <a:off x="-166016" y="-147384"/>
            <a:ext cx="24716034" cy="1401076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pasted-image.pdf"/>
          <p:cNvPicPr/>
          <p:nvPr/>
        </p:nvPicPr>
        <p:blipFill>
          <a:blip r:embed="rId2">
            <a:extLst/>
          </a:blip>
          <a:srcRect l="6477" t="6714" b="6714"/>
          <a:stretch>
            <a:fillRect/>
          </a:stretch>
        </p:blipFill>
        <p:spPr>
          <a:xfrm>
            <a:off x="13278592" y="-619324"/>
            <a:ext cx="11782579" cy="14954840"/>
          </a:xfrm>
          <a:prstGeom prst="rect">
            <a:avLst/>
          </a:prstGeom>
          <a:ln w="12700">
            <a:miter lim="400000"/>
          </a:ln>
        </p:spPr>
      </p:pic>
      <p:sp>
        <p:nvSpPr>
          <p:cNvPr id="130" name="Shape 130"/>
          <p:cNvSpPr>
            <a:spLocks noGrp="1"/>
          </p:cNvSpPr>
          <p:nvPr>
            <p:ph type="title"/>
          </p:nvPr>
        </p:nvSpPr>
        <p:spPr>
          <a:xfrm>
            <a:off x="1188385" y="1546346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31" name="Shape 131"/>
          <p:cNvSpPr>
            <a:spLocks noGrp="1"/>
          </p:cNvSpPr>
          <p:nvPr>
            <p:ph type="body" idx="1"/>
          </p:nvPr>
        </p:nvSpPr>
        <p:spPr>
          <a:xfrm>
            <a:off x="1160856" y="3377897"/>
            <a:ext cx="11180366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635000" indent="-635000"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sa Boh snažil získať Nabuchodonozorovu pozornosť?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32" name="Shape 132"/>
          <p:cNvSpPr/>
          <p:nvPr/>
        </p:nvSpPr>
        <p:spPr>
          <a:xfrm>
            <a:off x="1161253" y="7251644"/>
            <a:ext cx="11179573" cy="33266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videl som sen, ktorý ma naľakal, a myšlienky, ktoré mi </a:t>
            </a:r>
            <a:r>
              <a:rPr lang="sk-SK" sz="5400" dirty="0" smtClean="0">
                <a:solidFill>
                  <a:schemeClr val="tx1"/>
                </a:solidFill>
              </a:rPr>
              <a:t>prichádzali </a:t>
            </a:r>
            <a:r>
              <a:rPr lang="sk-SK" sz="5400" dirty="0">
                <a:solidFill>
                  <a:schemeClr val="tx1"/>
                </a:solidFill>
              </a:rPr>
              <a:t>na mojom </a:t>
            </a:r>
            <a:r>
              <a:rPr lang="sk-SK" sz="5400" dirty="0" smtClean="0">
                <a:solidFill>
                  <a:schemeClr val="tx1"/>
                </a:solidFill>
              </a:rPr>
              <a:t>lôžku, </a:t>
            </a:r>
            <a:r>
              <a:rPr lang="sk-SK" sz="5400" dirty="0">
                <a:solidFill>
                  <a:schemeClr val="tx1"/>
                </a:solidFill>
              </a:rPr>
              <a:t>a videnia mojej hlavy ma </a:t>
            </a:r>
            <a:r>
              <a:rPr lang="sk-SK" sz="5400" dirty="0" smtClean="0">
                <a:solidFill>
                  <a:schemeClr val="tx1"/>
                </a:solidFill>
              </a:rPr>
              <a:t>predesili</a:t>
            </a:r>
            <a:r>
              <a:rPr sz="540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133" name="Shape 133"/>
          <p:cNvSpPr/>
          <p:nvPr/>
        </p:nvSpPr>
        <p:spPr>
          <a:xfrm>
            <a:off x="1160855" y="10965876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</a:t>
            </a:r>
            <a:r>
              <a:rPr sz="3200" cap="all" spc="512" dirty="0" smtClean="0">
                <a:solidFill>
                  <a:srgbClr val="FFFFFF"/>
                </a:solidFill>
              </a:rPr>
              <a:t>4: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2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1" animBg="1" advAuto="0"/>
      <p:bldP spid="133" grpId="2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/>
          <p:nvPr/>
        </p:nvSpPr>
        <p:spPr>
          <a:xfrm>
            <a:off x="2381250" y="10135573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4</a:t>
            </a:r>
            <a:r>
              <a:rPr sz="3200" cap="all" spc="512">
                <a:solidFill>
                  <a:srgbClr val="FFFFFF"/>
                </a:solidFill>
              </a:rPr>
              <a:t>: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136" name="Shape 136"/>
          <p:cNvSpPr/>
          <p:nvPr/>
        </p:nvSpPr>
        <p:spPr>
          <a:xfrm>
            <a:off x="2015499" y="4521567"/>
            <a:ext cx="20353001" cy="769441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urobil kráľ v snahe porozumieť tomuto posolstvu od Boha</a:t>
            </a:r>
            <a:r>
              <a:rPr sz="5000" dirty="0" smtClean="0">
                <a:solidFill>
                  <a:srgbClr val="FFFFFF"/>
                </a:solidFill>
              </a:rPr>
              <a:t>? 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37" name="Shape 137"/>
          <p:cNvSpPr>
            <a:spLocks noGrp="1"/>
          </p:cNvSpPr>
          <p:nvPr>
            <p:ph type="title" idx="4294967295"/>
          </p:nvPr>
        </p:nvSpPr>
        <p:spPr>
          <a:xfrm>
            <a:off x="8367826" y="1563560"/>
            <a:ext cx="7648348" cy="1092672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2913806" y="7519148"/>
            <a:ext cx="18556388" cy="166199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A bol odo mňa vydaný rozkaz, aby doviedli hore predo mňa všetkých mudrcov Babylona, aby mi oznámili výklad sna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Picture 139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90826" y="3251675"/>
            <a:ext cx="9672600" cy="8635051"/>
          </a:xfrm>
          <a:prstGeom prst="rect">
            <a:avLst/>
          </a:prstGeom>
          <a:effectLst>
            <a:reflection stA="13240" endPos="40000" dir="5400000" sy="-100000" algn="bl" rotWithShape="0"/>
          </a:effectLst>
        </p:spPr>
      </p:pic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42" name="Shape 142"/>
          <p:cNvSpPr>
            <a:spLocks noGrp="1"/>
          </p:cNvSpPr>
          <p:nvPr>
            <p:ph type="body" idx="1"/>
          </p:nvPr>
        </p:nvSpPr>
        <p:spPr>
          <a:xfrm>
            <a:off x="11640339" y="3024585"/>
            <a:ext cx="11180366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Na koho sa Nabuchodonozor obrátil, aby mu pomohol porozumieť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43" name="Shape 143"/>
          <p:cNvSpPr/>
          <p:nvPr/>
        </p:nvSpPr>
        <p:spPr>
          <a:xfrm>
            <a:off x="11640339" y="7502084"/>
            <a:ext cx="11180366" cy="375915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 defTabSz="775969">
              <a:spcBef>
                <a:spcPts val="4200"/>
              </a:spcBef>
              <a:defRPr sz="4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Až napokon prišiel hore predo mňa Daniel, ktorého meno je Baltazár, podľa mena môjho boha, a v ktorom je duch </a:t>
            </a:r>
            <a:r>
              <a:rPr lang="sk-SK" sz="4800" dirty="0" smtClean="0">
                <a:solidFill>
                  <a:schemeClr val="tx1"/>
                </a:solidFill>
              </a:rPr>
              <a:t>Svätého Boha, </a:t>
            </a:r>
            <a:r>
              <a:rPr lang="sk-SK" sz="4800" dirty="0">
                <a:solidFill>
                  <a:schemeClr val="tx1"/>
                </a:solidFill>
              </a:rPr>
              <a:t>a povedal som mu </a:t>
            </a:r>
            <a:r>
              <a:rPr lang="sk-SK" sz="4800" dirty="0" smtClean="0">
                <a:solidFill>
                  <a:schemeClr val="tx1"/>
                </a:solidFill>
              </a:rPr>
              <a:t>jeho sen pred ním.</a:t>
            </a:r>
            <a:r>
              <a:rPr sz="4800" smtClean="0">
                <a:solidFill>
                  <a:schemeClr val="tx1"/>
                </a:solidFill>
              </a:rPr>
              <a:t>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144" name="Shape 144"/>
          <p:cNvSpPr/>
          <p:nvPr/>
        </p:nvSpPr>
        <p:spPr>
          <a:xfrm>
            <a:off x="11378325" y="10976414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5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1" animBg="1" advAuto="0"/>
      <p:bldP spid="144" grpId="2" animBg="1" advAuto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mighty-giant-tree.jpg"/>
          <p:cNvPicPr/>
          <p:nvPr/>
        </p:nvPicPr>
        <p:blipFill>
          <a:blip r:embed="rId2">
            <a:extLst/>
          </a:blip>
          <a:srcRect t="5000" b="5000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ArtBook__024_024__DanielInterpretsNebuchadnezzarsDream____.jpg"/>
          <p:cNvPicPr/>
          <p:nvPr/>
        </p:nvPicPr>
        <p:blipFill>
          <a:blip r:embed="rId2">
            <a:extLst/>
          </a:blip>
          <a:srcRect l="11630" t="4760" r="40066"/>
          <a:stretch>
            <a:fillRect/>
          </a:stretch>
        </p:blipFill>
        <p:spPr>
          <a:xfrm>
            <a:off x="-114716" y="-201669"/>
            <a:ext cx="11179508" cy="14437856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50" name="Shape 150"/>
          <p:cNvSpPr>
            <a:spLocks noGrp="1"/>
          </p:cNvSpPr>
          <p:nvPr>
            <p:ph type="body" idx="1"/>
          </p:nvPr>
        </p:nvSpPr>
        <p:spPr>
          <a:xfrm>
            <a:off x="11640339" y="2882407"/>
            <a:ext cx="11180366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zareagoval Daniel, keď počul tento sen?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51" name="Shape 151"/>
          <p:cNvSpPr/>
          <p:nvPr/>
        </p:nvSpPr>
        <p:spPr>
          <a:xfrm>
            <a:off x="11640735" y="8215322"/>
            <a:ext cx="11179573" cy="23382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 defTabSz="800735">
              <a:spcBef>
                <a:spcPts val="4300"/>
              </a:spcBef>
              <a:defRPr sz="48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Vtedy sa preľakol Daniel, ktorému bolo meno Baltazár, a zhrozený stál asi za jednu hodinu, a jeho myšlienky ho </a:t>
            </a:r>
            <a:r>
              <a:rPr lang="sk-SK" sz="4800" dirty="0" smtClean="0">
                <a:solidFill>
                  <a:schemeClr val="tx1"/>
                </a:solidFill>
              </a:rPr>
              <a:t>desili</a:t>
            </a:r>
            <a:r>
              <a:rPr sz="4800" smtClean="0">
                <a:solidFill>
                  <a:schemeClr val="tx1"/>
                </a:solidFill>
              </a:rPr>
              <a:t>.”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152" name="Shape 152"/>
          <p:cNvSpPr/>
          <p:nvPr/>
        </p:nvSpPr>
        <p:spPr>
          <a:xfrm>
            <a:off x="11640339" y="10804717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</a:t>
            </a:r>
            <a:r>
              <a:rPr sz="3200" cap="all" spc="512" dirty="0" smtClean="0">
                <a:solidFill>
                  <a:srgbClr val="FFFFFF"/>
                </a:solidFill>
              </a:rPr>
              <a:t>4: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16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" grpId="1" animBg="1" advAuto="0"/>
      <p:bldP spid="152" grpId="2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ArtBook__024_024__DanielInterpretsNebuchadnezzarsDream____.jpg"/>
          <p:cNvPicPr/>
          <p:nvPr/>
        </p:nvPicPr>
        <p:blipFill>
          <a:blip r:embed="rId2">
            <a:extLst/>
          </a:blip>
          <a:srcRect l="11630" t="4760" r="40066"/>
          <a:stretch>
            <a:fillRect/>
          </a:stretch>
        </p:blipFill>
        <p:spPr>
          <a:xfrm>
            <a:off x="-114716" y="-201669"/>
            <a:ext cx="11179508" cy="14437856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Shape 155"/>
          <p:cNvSpPr/>
          <p:nvPr/>
        </p:nvSpPr>
        <p:spPr>
          <a:xfrm>
            <a:off x="11868550" y="1611826"/>
            <a:ext cx="11179573" cy="23382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A spoznáte </a:t>
            </a:r>
            <a:r>
              <a:rPr lang="sk-SK" sz="5400" dirty="0">
                <a:solidFill>
                  <a:schemeClr val="tx1"/>
                </a:solidFill>
              </a:rPr>
              <a:t>pravdu, a pravda vás vyslobodí</a:t>
            </a:r>
            <a:r>
              <a:rPr lang="sk-SK" sz="5400" dirty="0" smtClean="0">
                <a:solidFill>
                  <a:schemeClr val="tx1"/>
                </a:solidFill>
              </a:rPr>
              <a:t>.</a:t>
            </a:r>
            <a:r>
              <a:rPr sz="5400" smtClean="0">
                <a:solidFill>
                  <a:schemeClr val="tx1"/>
                </a:solidFill>
              </a:rPr>
              <a:t>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156" name="Shape 156"/>
          <p:cNvSpPr/>
          <p:nvPr/>
        </p:nvSpPr>
        <p:spPr>
          <a:xfrm>
            <a:off x="11868153" y="4061390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ján 8</a:t>
            </a:r>
            <a:r>
              <a:rPr sz="3200" cap="all" spc="512" dirty="0" smtClean="0">
                <a:solidFill>
                  <a:srgbClr val="FFFFFF"/>
                </a:solidFill>
              </a:rPr>
              <a:t>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32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1" animBg="1" advAuto="0"/>
      <p:bldP spid="156" grpId="2" animBg="1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The-Grizzly-Giant.jpg"/>
          <p:cNvPicPr/>
          <p:nvPr/>
        </p:nvPicPr>
        <p:blipFill>
          <a:blip r:embed="rId2">
            <a:extLst/>
          </a:blip>
          <a:srcRect l="660" t="515" b="11266"/>
          <a:stretch>
            <a:fillRect/>
          </a:stretch>
        </p:blipFill>
        <p:spPr>
          <a:xfrm>
            <a:off x="13278593" y="-619324"/>
            <a:ext cx="11198857" cy="14954840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xfrm>
            <a:off x="1223929" y="2221692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>
          <a:xfrm>
            <a:off x="1160856" y="3377897"/>
            <a:ext cx="11180366" cy="2243810"/>
          </a:xfrm>
          <a:prstGeom prst="rect">
            <a:avLst/>
          </a:prstGeom>
        </p:spPr>
        <p:txBody>
          <a:bodyPr/>
          <a:lstStyle>
            <a:lvl1pPr marL="635000" indent="-635000" algn="l">
              <a:spcBef>
                <a:spcPts val="4500"/>
              </a:spcBef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predstavoval strom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61" name="Shape 161"/>
          <p:cNvSpPr/>
          <p:nvPr/>
        </p:nvSpPr>
        <p:spPr>
          <a:xfrm>
            <a:off x="1269570" y="6189936"/>
            <a:ext cx="11179573" cy="33266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808990">
              <a:spcBef>
                <a:spcPts val="4400"/>
              </a:spcBef>
              <a:defRPr sz="49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</a:t>
            </a:r>
            <a:r>
              <a:rPr lang="sk-SK" sz="5400" dirty="0">
                <a:solidFill>
                  <a:schemeClr val="tx1"/>
                </a:solidFill>
              </a:rPr>
              <a:t>to si ty, ó, kráľu, ktorý si sa stal veľkým a mocným, tvoja veľkosť sa rozmohla a dosiahla až do neba, a tvoje panstvo až po koniec zeme</a:t>
            </a:r>
            <a:r>
              <a:rPr sz="5400" dirty="0" smtClean="0">
                <a:solidFill>
                  <a:schemeClr val="tx1"/>
                </a:solidFill>
              </a:rPr>
              <a:t>.”</a:t>
            </a:r>
            <a:endParaRPr sz="5400" dirty="0">
              <a:solidFill>
                <a:schemeClr val="tx1"/>
              </a:solidFill>
            </a:endParaRPr>
          </a:p>
        </p:txBody>
      </p:sp>
      <p:sp>
        <p:nvSpPr>
          <p:cNvPr id="162" name="Shape 162"/>
          <p:cNvSpPr/>
          <p:nvPr/>
        </p:nvSpPr>
        <p:spPr>
          <a:xfrm>
            <a:off x="1160855" y="9792908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</a:t>
            </a:r>
            <a:r>
              <a:rPr sz="3200" cap="all" spc="512" dirty="0" smtClean="0">
                <a:solidFill>
                  <a:srgbClr val="FFFFFF"/>
                </a:solidFill>
              </a:rPr>
              <a:t>4: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19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1" animBg="1" advAuto="0"/>
      <p:bldP spid="162" grpId="2" animBg="1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/>
        </p:nvSpPr>
        <p:spPr>
          <a:xfrm>
            <a:off x="-300110" y="6022170"/>
            <a:ext cx="21032472" cy="1671660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5" name="Shape 165"/>
          <p:cNvSpPr/>
          <p:nvPr/>
        </p:nvSpPr>
        <p:spPr>
          <a:xfrm>
            <a:off x="-300110" y="961065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66" name="Shape 166"/>
          <p:cNvSpPr/>
          <p:nvPr/>
        </p:nvSpPr>
        <p:spPr>
          <a:xfrm>
            <a:off x="-300110" y="2135959"/>
            <a:ext cx="21032472" cy="1671659"/>
          </a:xfrm>
          <a:prstGeom prst="rightArrow">
            <a:avLst>
              <a:gd name="adj1" fmla="val 100000"/>
              <a:gd name="adj2" fmla="val 46643"/>
            </a:avLst>
          </a:prstGeom>
          <a:gradFill>
            <a:gsLst>
              <a:gs pos="0">
                <a:srgbClr val="050619">
                  <a:alpha val="2340"/>
                </a:srgbClr>
              </a:gs>
              <a:gs pos="100000">
                <a:srgbClr val="FFFFFF">
                  <a:alpha val="26000"/>
                </a:srgbClr>
              </a:gs>
            </a:gsLst>
          </a:gradFill>
          <a:ln w="12700">
            <a:solidFill>
              <a:srgbClr val="000000">
                <a:alpha val="0"/>
              </a:srgbClr>
            </a:solidFill>
            <a:miter lim="400000"/>
          </a:ln>
          <a:effectLst>
            <a:outerShdw blurRad="127000" dist="76200" dir="2700000" rotWithShape="0">
              <a:srgbClr val="000000">
                <a:alpha val="75000"/>
              </a:srgbClr>
            </a:outerShdw>
          </a:effectLst>
        </p:spPr>
        <p:txBody>
          <a:bodyPr lIns="101600" tIns="101600" rIns="101600" bIns="101600"/>
          <a:lstStyle/>
          <a:p>
            <a:pPr lvl="0" algn="l" defTabSz="45720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pic>
        <p:nvPicPr>
          <p:cNvPr id="167" name="droppedImage.pdf"/>
          <p:cNvPicPr/>
          <p:nvPr/>
        </p:nvPicPr>
        <p:blipFill>
          <a:blip r:embed="rId2">
            <a:extLst/>
          </a:blip>
          <a:srcRect b="2628"/>
          <a:stretch>
            <a:fillRect/>
          </a:stretch>
        </p:blipFill>
        <p:spPr>
          <a:xfrm flipH="1">
            <a:off x="5344505" y="53051"/>
            <a:ext cx="4696826" cy="12919147"/>
          </a:xfrm>
          <a:prstGeom prst="rect">
            <a:avLst/>
          </a:prstGeom>
          <a:ln w="12700">
            <a:miter lim="400000"/>
          </a:ln>
          <a:effectLst>
            <a:outerShdw blurRad="749300" rotWithShape="0">
              <a:srgbClr val="000000">
                <a:alpha val="99278"/>
              </a:srgbClr>
            </a:outerShdw>
            <a:reflection stA="50000" endPos="40000" dir="5400000" sy="-100000" algn="bl" rotWithShape="0"/>
          </a:effectLst>
        </p:spPr>
      </p:pic>
      <p:sp>
        <p:nvSpPr>
          <p:cNvPr id="168" name="Shape 168"/>
          <p:cNvSpPr/>
          <p:nvPr/>
        </p:nvSpPr>
        <p:spPr>
          <a:xfrm>
            <a:off x="16203700" y="2427332"/>
            <a:ext cx="3223904" cy="1088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 fontScale="92500"/>
          </a:bodyPr>
          <a:lstStyle>
            <a:lvl1pPr defTabSz="701675">
              <a:defRPr sz="3230" cap="all" spc="516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30" cap="all" spc="516" dirty="0" smtClean="0">
                <a:solidFill>
                  <a:srgbClr val="FFFFFF"/>
                </a:solidFill>
              </a:rPr>
              <a:t>Biblické proroctvo</a:t>
            </a:r>
            <a:endParaRPr sz="3230" cap="all" spc="516" dirty="0">
              <a:solidFill>
                <a:srgbClr val="FFFFFF"/>
              </a:solidFill>
            </a:endParaRPr>
          </a:p>
        </p:txBody>
      </p:sp>
      <p:sp>
        <p:nvSpPr>
          <p:cNvPr id="169" name="Shape 169"/>
          <p:cNvSpPr/>
          <p:nvPr/>
        </p:nvSpPr>
        <p:spPr>
          <a:xfrm>
            <a:off x="15744412" y="6313543"/>
            <a:ext cx="4142480" cy="1088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635634">
              <a:defRPr sz="2925" cap="all" spc="468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2925" cap="all" spc="468" dirty="0" smtClean="0">
                <a:solidFill>
                  <a:srgbClr val="FFFFFF"/>
                </a:solidFill>
              </a:rPr>
              <a:t>biblický výklad</a:t>
            </a:r>
            <a:endParaRPr sz="2925" cap="all" spc="468" dirty="0">
              <a:solidFill>
                <a:srgbClr val="FFFFFF"/>
              </a:solidFill>
            </a:endParaRPr>
          </a:p>
        </p:txBody>
      </p:sp>
      <p:sp>
        <p:nvSpPr>
          <p:cNvPr id="170" name="Shape 170"/>
          <p:cNvSpPr/>
          <p:nvPr/>
        </p:nvSpPr>
        <p:spPr>
          <a:xfrm>
            <a:off x="15997959" y="9902032"/>
            <a:ext cx="3635386" cy="10889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defTabSz="701675">
              <a:defRPr sz="3230" cap="all" spc="516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30" cap="all" spc="516" dirty="0" smtClean="0">
                <a:solidFill>
                  <a:srgbClr val="FFFFFF"/>
                </a:solidFill>
              </a:rPr>
              <a:t>historické naplnenie</a:t>
            </a:r>
            <a:endParaRPr sz="3230" cap="all" spc="516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8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5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6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5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9" fill="hold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9" presetClass="entr" presetSubtype="0" fill="hold" grpId="6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16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1000"/>
                                        <p:tgtEl>
                                          <p:spTgt spid="16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6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10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9" presetClass="entr" presetSubtype="0" fill="hold" grpId="7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17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17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7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10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" grpId="3" animBg="1" advAuto="0"/>
      <p:bldP spid="165" grpId="4" animBg="1" advAuto="0"/>
      <p:bldP spid="166" grpId="2" animBg="1" advAuto="0"/>
      <p:bldP spid="167" grpId="1" animBg="1" advAuto="0"/>
      <p:bldP spid="168" grpId="5" build="p" bldLvl="5" animBg="1" advAuto="0"/>
      <p:bldP spid="169" grpId="6" build="p" bldLvl="5" animBg="1" advAuto="0"/>
      <p:bldP spid="170" grpId="7" build="p" bldLvl="5" animBg="1" advAuto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rass Background.jpg"/>
          <p:cNvPicPr/>
          <p:nvPr/>
        </p:nvPicPr>
        <p:blipFill>
          <a:blip r:embed="rId2">
            <a:extLst/>
          </a:blip>
          <a:srcRect t="5000" b="5000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5" name="Group 175"/>
          <p:cNvGrpSpPr/>
          <p:nvPr/>
        </p:nvGrpSpPr>
        <p:grpSpPr>
          <a:xfrm>
            <a:off x="4054810" y="5715092"/>
            <a:ext cx="15652912" cy="3482208"/>
            <a:chOff x="-1195878" y="0"/>
            <a:chExt cx="15652911" cy="3482207"/>
          </a:xfrm>
        </p:grpSpPr>
        <p:sp>
          <p:nvSpPr>
            <p:cNvPr id="173" name="Shape 173"/>
            <p:cNvSpPr/>
            <p:nvPr/>
          </p:nvSpPr>
          <p:spPr>
            <a:xfrm>
              <a:off x="2806403" y="0"/>
              <a:ext cx="7648348" cy="20066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normAutofit/>
            </a:bodyPr>
            <a:lstStyle>
              <a:lvl1pPr>
                <a:defRPr sz="6200" cap="all" spc="992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lang="sk-SK" sz="6200" cap="all" spc="992" dirty="0" smtClean="0">
                  <a:solidFill>
                    <a:srgbClr val="FFFFFF"/>
                  </a:solidFill>
                </a:rPr>
                <a:t>otázka</a:t>
              </a:r>
              <a:r>
                <a:rPr sz="6200" cap="all" spc="992" dirty="0" smtClean="0">
                  <a:solidFill>
                    <a:srgbClr val="FFFFFF"/>
                  </a:solidFill>
                </a:rPr>
                <a:t>:</a:t>
              </a:r>
              <a:endParaRPr sz="6200" cap="all" spc="992" dirty="0">
                <a:solidFill>
                  <a:srgbClr val="FFFFFF"/>
                </a:solidFill>
              </a:endParaRPr>
            </a:p>
          </p:txBody>
        </p:sp>
        <p:sp>
          <p:nvSpPr>
            <p:cNvPr id="174" name="Shape 174"/>
            <p:cNvSpPr/>
            <p:nvPr/>
          </p:nvSpPr>
          <p:spPr>
            <a:xfrm>
              <a:off x="-1195879" y="1392603"/>
              <a:ext cx="15652912" cy="20896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>
                <a:spcBef>
                  <a:spcPts val="5900"/>
                </a:spcBef>
                <a:defRPr sz="50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lang="sk-SK" sz="5000" dirty="0" smtClean="0">
                  <a:solidFill>
                    <a:srgbClr val="FFFFFF"/>
                  </a:solidFill>
                </a:rPr>
                <a:t>Akú nepríjemnú správu oznámil Daniel kráľovi</a:t>
              </a:r>
              <a:r>
                <a:rPr sz="5000" dirty="0" smtClean="0">
                  <a:solidFill>
                    <a:srgbClr val="FFFFFF"/>
                  </a:solidFill>
                </a:rPr>
                <a:t>?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" grpId="1" animBg="1" advAuto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Grass Background.jpg"/>
          <p:cNvPicPr/>
          <p:nvPr/>
        </p:nvPicPr>
        <p:blipFill>
          <a:blip r:embed="rId2">
            <a:extLst/>
          </a:blip>
          <a:srcRect t="5000" b="5000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80" name="Group 180"/>
          <p:cNvGrpSpPr/>
          <p:nvPr/>
        </p:nvGrpSpPr>
        <p:grpSpPr>
          <a:xfrm>
            <a:off x="4523072" y="5287766"/>
            <a:ext cx="16399098" cy="3445832"/>
            <a:chOff x="0" y="-390989"/>
            <a:chExt cx="16399096" cy="3445830"/>
          </a:xfrm>
        </p:grpSpPr>
        <p:sp>
          <p:nvSpPr>
            <p:cNvPr id="178" name="Shape 178"/>
            <p:cNvSpPr/>
            <p:nvPr/>
          </p:nvSpPr>
          <p:spPr>
            <a:xfrm>
              <a:off x="0" y="-390990"/>
              <a:ext cx="16399097" cy="260621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>
                <a:spcBef>
                  <a:spcPts val="4500"/>
                </a:spcBef>
                <a:defRPr sz="50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endParaRPr sz="5000" dirty="0">
                <a:solidFill>
                  <a:srgbClr val="FFFFFF"/>
                </a:solidFill>
              </a:endParaRPr>
            </a:p>
          </p:txBody>
        </p:sp>
        <p:sp>
          <p:nvSpPr>
            <p:cNvPr id="179" name="Shape 179"/>
            <p:cNvSpPr/>
            <p:nvPr/>
          </p:nvSpPr>
          <p:spPr>
            <a:xfrm>
              <a:off x="2222574" y="2430219"/>
              <a:ext cx="11953949" cy="624623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cap="all" spc="512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3200" cap="all" spc="512" dirty="0">
                  <a:solidFill>
                    <a:srgbClr val="FFFFFF"/>
                  </a:solidFill>
                </a:rPr>
                <a:t>–Daniel </a:t>
              </a:r>
              <a:r>
                <a:rPr sz="3200" cap="all" spc="512" dirty="0" smtClean="0">
                  <a:solidFill>
                    <a:srgbClr val="FFFFFF"/>
                  </a:solidFill>
                </a:rPr>
                <a:t>4:2</a:t>
              </a:r>
              <a:r>
                <a:rPr lang="sk-SK" sz="3200" cap="all" spc="512" dirty="0" smtClean="0">
                  <a:solidFill>
                    <a:srgbClr val="FFFFFF"/>
                  </a:solidFill>
                </a:rPr>
                <a:t>9</a:t>
              </a:r>
              <a:endParaRPr sz="3200" cap="all" spc="512" dirty="0">
                <a:solidFill>
                  <a:srgbClr val="FFFFFF"/>
                </a:solidFill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096000" y="5519172"/>
            <a:ext cx="1219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k-SK" sz="5400" dirty="0" smtClean="0"/>
              <a:t>„A </a:t>
            </a:r>
            <a:r>
              <a:rPr lang="sk-SK" sz="5400" dirty="0"/>
              <a:t>vyženú ťa </a:t>
            </a:r>
            <a:r>
              <a:rPr lang="sk-SK" sz="5400" dirty="0" smtClean="0"/>
              <a:t>spomedzi </a:t>
            </a:r>
            <a:r>
              <a:rPr lang="sk-SK" sz="5400" dirty="0"/>
              <a:t>ľudí, a budeš mať obydlie s poľnou zverou, budú ti dávať jesť bylinu </a:t>
            </a:r>
            <a:r>
              <a:rPr lang="sk-SK" sz="5400" dirty="0" smtClean="0"/>
              <a:t>ako volom.“</a:t>
            </a:r>
            <a:endParaRPr lang="sk-SK" sz="5400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1" animBg="1" advAuto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/>
          <p:nvPr/>
        </p:nvSpPr>
        <p:spPr>
          <a:xfrm>
            <a:off x="2381250" y="8718059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ján	</a:t>
            </a:r>
            <a:r>
              <a:rPr sz="3200" cap="all" spc="512" dirty="0" smtClean="0">
                <a:solidFill>
                  <a:srgbClr val="FFFFFF"/>
                </a:solidFill>
              </a:rPr>
              <a:t>10:10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sp>
        <p:nvSpPr>
          <p:cNvPr id="183" name="Shape 183"/>
          <p:cNvSpPr/>
          <p:nvPr/>
        </p:nvSpPr>
        <p:spPr>
          <a:xfrm>
            <a:off x="2015500" y="6332769"/>
            <a:ext cx="20353000" cy="830997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dirty="0" smtClean="0">
                <a:solidFill>
                  <a:schemeClr val="tx1"/>
                </a:solidFill>
              </a:rPr>
              <a:t>“…</a:t>
            </a:r>
            <a:r>
              <a:rPr lang="pl-PL" sz="5400" dirty="0">
                <a:solidFill>
                  <a:schemeClr val="tx1"/>
                </a:solidFill>
              </a:rPr>
              <a:t>Ja som prišiel nato, aby </a:t>
            </a:r>
            <a:r>
              <a:rPr lang="pl-PL" sz="5400" dirty="0" smtClean="0">
                <a:solidFill>
                  <a:schemeClr val="tx1"/>
                </a:solidFill>
              </a:rPr>
              <a:t>mali </a:t>
            </a:r>
            <a:r>
              <a:rPr lang="pl-PL" sz="5400" dirty="0">
                <a:solidFill>
                  <a:schemeClr val="tx1"/>
                </a:solidFill>
              </a:rPr>
              <a:t>život a aby </a:t>
            </a:r>
            <a:r>
              <a:rPr lang="pl-PL" sz="5400" dirty="0" smtClean="0">
                <a:solidFill>
                  <a:schemeClr val="tx1"/>
                </a:solidFill>
              </a:rPr>
              <a:t>ho mali </a:t>
            </a:r>
            <a:r>
              <a:rPr lang="pl-PL" sz="5400" dirty="0">
                <a:solidFill>
                  <a:schemeClr val="tx1"/>
                </a:solidFill>
              </a:rPr>
              <a:t>hojnosť</a:t>
            </a:r>
            <a:r>
              <a:rPr sz="5400" dirty="0" smtClean="0">
                <a:solidFill>
                  <a:schemeClr val="tx1"/>
                </a:solidFill>
              </a:rPr>
              <a:t>.” 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warp dir="in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/>
          <p:nvPr/>
        </p:nvSpPr>
        <p:spPr>
          <a:xfrm>
            <a:off x="2381250" y="8634080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–2 </a:t>
            </a:r>
            <a:r>
              <a:rPr sz="3200" cap="all" spc="512" smtClean="0">
                <a:solidFill>
                  <a:srgbClr val="FFFFFF"/>
                </a:solidFill>
              </a:rPr>
              <a:t>petr</a:t>
            </a:r>
            <a:r>
              <a:rPr lang="sk-SK" sz="3200" cap="all" spc="512" dirty="0" smtClean="0">
                <a:solidFill>
                  <a:srgbClr val="FFFFFF"/>
                </a:solidFill>
              </a:rPr>
              <a:t>a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3:9</a:t>
            </a:r>
          </a:p>
        </p:txBody>
      </p:sp>
      <p:sp>
        <p:nvSpPr>
          <p:cNvPr id="186" name="Shape 186"/>
          <p:cNvSpPr/>
          <p:nvPr/>
        </p:nvSpPr>
        <p:spPr>
          <a:xfrm>
            <a:off x="2015500" y="5917271"/>
            <a:ext cx="20353000" cy="166199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7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400" smtClean="0">
                <a:solidFill>
                  <a:schemeClr val="tx1"/>
                </a:solidFill>
              </a:rPr>
              <a:t>“</a:t>
            </a:r>
            <a:r>
              <a:rPr lang="sk-SK" sz="5400" dirty="0" smtClean="0">
                <a:solidFill>
                  <a:schemeClr val="tx1"/>
                </a:solidFill>
              </a:rPr>
              <a:t>pretože [Pán] </a:t>
            </a:r>
            <a:r>
              <a:rPr lang="sk-SK" sz="5400" dirty="0">
                <a:solidFill>
                  <a:schemeClr val="tx1"/>
                </a:solidFill>
              </a:rPr>
              <a:t>nechce, aby niektorí zahynuli, ale aby všetci prišli ku pokániu</a:t>
            </a:r>
            <a:r>
              <a:rPr sz="5400" dirty="0" smtClean="0">
                <a:solidFill>
                  <a:schemeClr val="tx1"/>
                </a:solidFill>
              </a:rPr>
              <a:t>.” </a:t>
            </a:r>
            <a:endParaRPr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ArtBook__024_024__DanielInterpretsNebuchadnezzarsDream____.jpg"/>
          <p:cNvPicPr/>
          <p:nvPr/>
        </p:nvPicPr>
        <p:blipFill>
          <a:blip r:embed="rId2">
            <a:extLst/>
          </a:blip>
          <a:srcRect l="11630" t="4760" r="40066"/>
          <a:stretch>
            <a:fillRect/>
          </a:stretch>
        </p:blipFill>
        <p:spPr>
          <a:xfrm>
            <a:off x="-114716" y="-201669"/>
            <a:ext cx="11179508" cy="14437856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Shape 189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90" name="Shape 190"/>
          <p:cNvSpPr>
            <a:spLocks noGrp="1"/>
          </p:cNvSpPr>
          <p:nvPr>
            <p:ph type="body" idx="1"/>
          </p:nvPr>
        </p:nvSpPr>
        <p:spPr>
          <a:xfrm>
            <a:off x="11675883" y="3166763"/>
            <a:ext cx="10812980" cy="2243810"/>
          </a:xfrm>
          <a:prstGeom prst="rect">
            <a:avLst/>
          </a:prstGeom>
        </p:spPr>
        <p:txBody>
          <a:bodyPr/>
          <a:lstStyle>
            <a:lvl1pPr marL="755952" indent="-755952" algn="l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radil Daniel kráľovi urobiť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91" name="Shape 191"/>
          <p:cNvSpPr/>
          <p:nvPr/>
        </p:nvSpPr>
        <p:spPr>
          <a:xfrm>
            <a:off x="11854002" y="7430995"/>
            <a:ext cx="11179573" cy="36575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Preto, ó, kráľu, prijmi moju radu a lám svoje hriechy spravedlivosťou a svoje neprávosti činením milosrdenstva utrápeným, ak by azda bolo nejako predĺženia tvojmu pokoju</a:t>
            </a:r>
            <a:r>
              <a:rPr sz="4800" dirty="0" smtClean="0">
                <a:solidFill>
                  <a:schemeClr val="tx1"/>
                </a:solidFill>
              </a:rPr>
              <a:t>.”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192" name="Shape 192"/>
          <p:cNvSpPr/>
          <p:nvPr/>
        </p:nvSpPr>
        <p:spPr>
          <a:xfrm>
            <a:off x="11853605" y="11444519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–Daniel </a:t>
            </a:r>
            <a:r>
              <a:rPr sz="3200" cap="all" spc="512" dirty="0" smtClean="0">
                <a:solidFill>
                  <a:srgbClr val="FFFFFF"/>
                </a:solidFill>
              </a:rPr>
              <a:t>4:2</a:t>
            </a:r>
            <a:r>
              <a:rPr lang="sk-SK" sz="3200" cap="all" spc="512" dirty="0" smtClean="0">
                <a:solidFill>
                  <a:srgbClr val="FFFFFF"/>
                </a:solidFill>
              </a:rPr>
              <a:t>4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" grpId="1" animBg="1" advAuto="0"/>
      <p:bldP spid="192" grpId="2" animBg="1" advAuto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ten-commandments1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348309"/>
            <a:ext cx="24384000" cy="1136769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97" name="Group 197"/>
          <p:cNvGrpSpPr/>
          <p:nvPr/>
        </p:nvGrpSpPr>
        <p:grpSpPr>
          <a:xfrm>
            <a:off x="1907278" y="1020953"/>
            <a:ext cx="20569444" cy="1511160"/>
            <a:chOff x="0" y="-6350"/>
            <a:chExt cx="20569443" cy="1511159"/>
          </a:xfrm>
        </p:grpSpPr>
        <p:sp>
          <p:nvSpPr>
            <p:cNvPr id="195" name="Shape 195"/>
            <p:cNvSpPr/>
            <p:nvPr/>
          </p:nvSpPr>
          <p:spPr>
            <a:xfrm>
              <a:off x="0" y="1043144"/>
              <a:ext cx="19621500" cy="461665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3000" cap="all" spc="479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3000" cap="all" spc="479">
                  <a:solidFill>
                    <a:srgbClr val="FFFFFF"/>
                  </a:solidFill>
                </a:rPr>
                <a:t>–1 </a:t>
              </a:r>
              <a:r>
                <a:rPr sz="3000" cap="all" spc="479" smtClean="0">
                  <a:solidFill>
                    <a:srgbClr val="FFFFFF"/>
                  </a:solidFill>
                </a:rPr>
                <a:t>J</a:t>
              </a:r>
              <a:r>
                <a:rPr lang="sk-SK" sz="3000" cap="all" spc="479" dirty="0" err="1" smtClean="0">
                  <a:solidFill>
                    <a:srgbClr val="FFFFFF"/>
                  </a:solidFill>
                </a:rPr>
                <a:t>ána</a:t>
              </a:r>
              <a:r>
                <a:rPr sz="3000" cap="all" spc="479" smtClean="0">
                  <a:solidFill>
                    <a:srgbClr val="FFFFFF"/>
                  </a:solidFill>
                </a:rPr>
                <a:t> </a:t>
              </a:r>
              <a:r>
                <a:rPr sz="3000" cap="all" spc="479">
                  <a:solidFill>
                    <a:srgbClr val="FFFFFF"/>
                  </a:solidFill>
                </a:rPr>
                <a:t>3:4</a:t>
              </a:r>
            </a:p>
          </p:txBody>
        </p:sp>
        <p:sp>
          <p:nvSpPr>
            <p:cNvPr id="196" name="Shape 196"/>
            <p:cNvSpPr/>
            <p:nvPr/>
          </p:nvSpPr>
          <p:spPr>
            <a:xfrm>
              <a:off x="216443" y="-6350"/>
              <a:ext cx="20353000" cy="769440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50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</a:rPr>
                <a:t>Hriech je prestúpením zákona.</a:t>
              </a:r>
              <a:r>
                <a:rPr sz="5000" smtClean="0">
                  <a:solidFill>
                    <a:srgbClr val="FFFFFF"/>
                  </a:solidFill>
                </a:rPr>
                <a:t>” 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push dir="r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" grpId="1" animBg="1" advAuto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ten-commandments1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817165"/>
            <a:ext cx="24384000" cy="1289883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02" name="Group 202"/>
          <p:cNvGrpSpPr/>
          <p:nvPr/>
        </p:nvGrpSpPr>
        <p:grpSpPr>
          <a:xfrm>
            <a:off x="7191340" y="500018"/>
            <a:ext cx="9701914" cy="2840387"/>
            <a:chOff x="27486" y="-693889"/>
            <a:chExt cx="9701913" cy="2840384"/>
          </a:xfrm>
        </p:grpSpPr>
        <p:sp>
          <p:nvSpPr>
            <p:cNvPr id="200" name="Shape 200"/>
            <p:cNvSpPr/>
            <p:nvPr/>
          </p:nvSpPr>
          <p:spPr>
            <a:xfrm>
              <a:off x="670428" y="1306373"/>
              <a:ext cx="8499004" cy="840122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500" cap="all" spc="4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2500" cap="all" spc="400">
                  <a:solidFill>
                    <a:srgbClr val="FFFFFF"/>
                  </a:solidFill>
                </a:rPr>
                <a:t>-</a:t>
              </a:r>
              <a:r>
                <a:rPr sz="2500" cap="all" spc="400" smtClean="0">
                  <a:solidFill>
                    <a:srgbClr val="FFFFFF"/>
                  </a:solidFill>
                </a:rPr>
                <a:t>R</a:t>
              </a:r>
              <a:r>
                <a:rPr lang="sk-SK" sz="2500" cap="all" spc="400" dirty="0" err="1" smtClean="0">
                  <a:solidFill>
                    <a:srgbClr val="FFFFFF"/>
                  </a:solidFill>
                </a:rPr>
                <a:t>imanom</a:t>
              </a:r>
              <a:r>
                <a:rPr sz="2500" cap="all" spc="400" smtClean="0">
                  <a:solidFill>
                    <a:srgbClr val="FFFFFF"/>
                  </a:solidFill>
                </a:rPr>
                <a:t> 3:2</a:t>
              </a:r>
              <a:r>
                <a:rPr lang="sk-SK" sz="2500" cap="all" spc="400" dirty="0" smtClean="0">
                  <a:solidFill>
                    <a:srgbClr val="FFFFFF"/>
                  </a:solidFill>
                </a:rPr>
                <a:t>3</a:t>
              </a:r>
              <a:endParaRPr sz="2500" cap="all" spc="400">
                <a:solidFill>
                  <a:srgbClr val="FFFFFF"/>
                </a:solidFill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27486" y="-693889"/>
              <a:ext cx="9701913" cy="1913292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50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</a:rPr>
                <a:t>Lebo všetci zhrešili a </a:t>
              </a:r>
              <a:r>
                <a:rPr lang="sk-SK" sz="5000" dirty="0" err="1" smtClean="0">
                  <a:solidFill>
                    <a:srgbClr val="FFFFFF"/>
                  </a:solidFill>
                </a:rPr>
                <a:t>postrádajú</a:t>
              </a:r>
              <a:r>
                <a:rPr lang="sk-SK" sz="5000" dirty="0" smtClean="0">
                  <a:solidFill>
                    <a:srgbClr val="FFFFFF"/>
                  </a:solidFill>
                </a:rPr>
                <a:t> slávu Božiu.</a:t>
              </a:r>
              <a:r>
                <a:rPr sz="5000" smtClean="0">
                  <a:solidFill>
                    <a:srgbClr val="FFFFFF"/>
                  </a:solidFill>
                </a:rPr>
                <a:t>”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205" name="Group 205"/>
          <p:cNvGrpSpPr/>
          <p:nvPr/>
        </p:nvGrpSpPr>
        <p:grpSpPr>
          <a:xfrm>
            <a:off x="7119902" y="3588985"/>
            <a:ext cx="9701914" cy="3680510"/>
            <a:chOff x="-43952" y="1943971"/>
            <a:chExt cx="9701913" cy="3680508"/>
          </a:xfrm>
        </p:grpSpPr>
        <p:sp>
          <p:nvSpPr>
            <p:cNvPr id="203" name="Shape 203"/>
            <p:cNvSpPr/>
            <p:nvPr/>
          </p:nvSpPr>
          <p:spPr>
            <a:xfrm>
              <a:off x="884742" y="4784357"/>
              <a:ext cx="8499004" cy="840122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500" cap="all" spc="4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2500" cap="all" spc="400">
                  <a:solidFill>
                    <a:srgbClr val="FFFFFF"/>
                  </a:solidFill>
                </a:rPr>
                <a:t>-</a:t>
              </a:r>
              <a:r>
                <a:rPr sz="2500" cap="all" spc="400" smtClean="0">
                  <a:solidFill>
                    <a:srgbClr val="FFFFFF"/>
                  </a:solidFill>
                </a:rPr>
                <a:t>R</a:t>
              </a:r>
              <a:r>
                <a:rPr lang="sk-SK" sz="2500" cap="all" spc="400" dirty="0" err="1" smtClean="0">
                  <a:solidFill>
                    <a:srgbClr val="FFFFFF"/>
                  </a:solidFill>
                </a:rPr>
                <a:t>imanom</a:t>
              </a:r>
              <a:r>
                <a:rPr sz="2500" cap="all" spc="400" smtClean="0">
                  <a:solidFill>
                    <a:srgbClr val="FFFFFF"/>
                  </a:solidFill>
                </a:rPr>
                <a:t> </a:t>
              </a:r>
              <a:r>
                <a:rPr sz="2500" cap="all" spc="400">
                  <a:solidFill>
                    <a:srgbClr val="FFFFFF"/>
                  </a:solidFill>
                </a:rPr>
                <a:t>6:23</a:t>
              </a:r>
            </a:p>
          </p:txBody>
        </p:sp>
        <p:sp>
          <p:nvSpPr>
            <p:cNvPr id="204" name="Shape 204"/>
            <p:cNvSpPr/>
            <p:nvPr/>
          </p:nvSpPr>
          <p:spPr>
            <a:xfrm>
              <a:off x="-43952" y="1943971"/>
              <a:ext cx="9701913" cy="2470569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50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</a:rPr>
                <a:t>Lebo odplatou za hriech je smrť, ale darom Božím z milosti je večný život v Kristovi Ježišovi, v našom Pánovi.</a:t>
              </a:r>
              <a:r>
                <a:rPr sz="5000" smtClean="0">
                  <a:solidFill>
                    <a:srgbClr val="FFFFFF"/>
                  </a:solidFill>
                </a:rPr>
                <a:t>”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32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75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1" animBg="1" advAuto="0"/>
      <p:bldP spid="205" grpId="2" animBg="1" advAuto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Shape 208"/>
          <p:cNvSpPr/>
          <p:nvPr/>
        </p:nvSpPr>
        <p:spPr>
          <a:xfrm>
            <a:off x="2381250" y="2395803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</a:t>
            </a:r>
            <a:r>
              <a:rPr sz="3200" cap="all" spc="512" smtClean="0">
                <a:solidFill>
                  <a:srgbClr val="FFFFFF"/>
                </a:solidFill>
              </a:rPr>
              <a:t>j</a:t>
            </a:r>
            <a:r>
              <a:rPr lang="sk-SK" sz="3200" cap="all" spc="512" dirty="0" smtClean="0">
                <a:solidFill>
                  <a:srgbClr val="FFFFFF"/>
                </a:solidFill>
              </a:rPr>
              <a:t>á</a:t>
            </a:r>
            <a:r>
              <a:rPr sz="3200" cap="all" spc="512" smtClean="0">
                <a:solidFill>
                  <a:srgbClr val="FFFFFF"/>
                </a:solidFill>
              </a:rPr>
              <a:t>n </a:t>
            </a:r>
            <a:r>
              <a:rPr sz="3200" cap="all" spc="512">
                <a:solidFill>
                  <a:srgbClr val="FFFFFF"/>
                </a:solidFill>
              </a:rPr>
              <a:t>3:3</a:t>
            </a:r>
          </a:p>
        </p:txBody>
      </p:sp>
      <p:sp>
        <p:nvSpPr>
          <p:cNvPr id="209" name="Shape 209"/>
          <p:cNvSpPr/>
          <p:nvPr/>
        </p:nvSpPr>
        <p:spPr>
          <a:xfrm>
            <a:off x="2015499" y="644776"/>
            <a:ext cx="20353001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Ježiš odpovedal a riekol mu:</a:t>
            </a:r>
            <a:r>
              <a:rPr sz="5000" smtClean="0">
                <a:solidFill>
                  <a:srgbClr val="FFFFFF"/>
                </a:solidFill>
              </a:rPr>
              <a:t> “</a:t>
            </a:r>
            <a:r>
              <a:rPr lang="sk-SK" sz="5000" dirty="0" smtClean="0">
                <a:solidFill>
                  <a:srgbClr val="FFFFFF"/>
                </a:solidFill>
              </a:rPr>
              <a:t>Amen</a:t>
            </a:r>
            <a:r>
              <a:rPr sz="5000" smtClean="0">
                <a:solidFill>
                  <a:srgbClr val="FFFFFF"/>
                </a:solidFill>
              </a:rPr>
              <a:t>,</a:t>
            </a:r>
            <a:r>
              <a:rPr lang="sk-SK" sz="5000" dirty="0" smtClean="0">
                <a:solidFill>
                  <a:srgbClr val="FFFFFF"/>
                </a:solidFill>
              </a:rPr>
              <a:t> amen ti hovorím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ak sa niekto nenarodí znova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nemôže vidieť kráľovstvo Božie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  <p:pic>
        <p:nvPicPr>
          <p:cNvPr id="26626" name="Picture 2" descr="http://3.bp.blogspot.com/-v04kEA9LQz8/UXBLNKHw9EI/AAAAAAAAAJY/YS1F2udWBFY/s1600/bible-sunse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738" y="3214710"/>
            <a:ext cx="21217086" cy="107156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Shape 212"/>
          <p:cNvSpPr/>
          <p:nvPr/>
        </p:nvSpPr>
        <p:spPr>
          <a:xfrm>
            <a:off x="2381250" y="2395803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</a:t>
            </a:r>
            <a:r>
              <a:rPr sz="3200" cap="all" spc="512" smtClean="0">
                <a:solidFill>
                  <a:srgbClr val="FFFFFF"/>
                </a:solidFill>
              </a:rPr>
              <a:t>Eze</a:t>
            </a:r>
            <a:r>
              <a:rPr lang="sk-SK" sz="3200" cap="all" spc="512" dirty="0" smtClean="0">
                <a:solidFill>
                  <a:srgbClr val="FFFFFF"/>
                </a:solidFill>
              </a:rPr>
              <a:t>ch</a:t>
            </a:r>
            <a:r>
              <a:rPr sz="3200" cap="all" spc="512" smtClean="0">
                <a:solidFill>
                  <a:srgbClr val="FFFFFF"/>
                </a:solidFill>
              </a:rPr>
              <a:t>iel </a:t>
            </a:r>
            <a:r>
              <a:rPr sz="3200" cap="all" spc="512">
                <a:solidFill>
                  <a:srgbClr val="FFFFFF"/>
                </a:solidFill>
              </a:rPr>
              <a:t>36:26</a:t>
            </a:r>
          </a:p>
        </p:txBody>
      </p:sp>
      <p:sp>
        <p:nvSpPr>
          <p:cNvPr id="213" name="Shape 213"/>
          <p:cNvSpPr/>
          <p:nvPr/>
        </p:nvSpPr>
        <p:spPr>
          <a:xfrm>
            <a:off x="2015499" y="644776"/>
            <a:ext cx="20353001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Dám vám nové srdce a nového ducha dám do vášho vnútra a odstránim to kamenné srdce z vášho tela a dám vám srdce z mäsa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  <p:pic>
        <p:nvPicPr>
          <p:cNvPr id="5" name="Picture 2" descr="http://3.bp.blogspot.com/-v04kEA9LQz8/UXBLNKHw9EI/AAAAAAAAAJY/YS1F2udWBFY/s1600/bible-sunse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738" y="3214710"/>
            <a:ext cx="21217086" cy="107156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Shape 216"/>
          <p:cNvSpPr/>
          <p:nvPr/>
        </p:nvSpPr>
        <p:spPr>
          <a:xfrm>
            <a:off x="2381250" y="2395803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–Ezekiel </a:t>
            </a:r>
            <a:r>
              <a:rPr sz="3200" cap="all" spc="512" smtClean="0">
                <a:solidFill>
                  <a:srgbClr val="FFFFFF"/>
                </a:solidFill>
              </a:rPr>
              <a:t>36:2</a:t>
            </a:r>
            <a:r>
              <a:rPr lang="sk-SK" sz="3200" cap="all" spc="512" dirty="0" smtClean="0">
                <a:solidFill>
                  <a:srgbClr val="FFFFFF"/>
                </a:solidFill>
              </a:rPr>
              <a:t>7</a:t>
            </a:r>
            <a:endParaRPr sz="3200" cap="all" spc="512">
              <a:solidFill>
                <a:srgbClr val="FFFFFF"/>
              </a:solidFill>
            </a:endParaRPr>
          </a:p>
        </p:txBody>
      </p:sp>
      <p:sp>
        <p:nvSpPr>
          <p:cNvPr id="217" name="Shape 217"/>
          <p:cNvSpPr/>
          <p:nvPr/>
        </p:nvSpPr>
        <p:spPr>
          <a:xfrm>
            <a:off x="2015499" y="644776"/>
            <a:ext cx="20353001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A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dám svojho Ducha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do vášho vnútra a učiním to, aby ste chodili v mojich ustanoveniach</a:t>
            </a:r>
            <a:r>
              <a:rPr sz="5000" smtClean="0">
                <a:solidFill>
                  <a:srgbClr val="FFFFFF"/>
                </a:solidFill>
              </a:rPr>
              <a:t>, a </a:t>
            </a:r>
            <a:r>
              <a:rPr lang="sk-SK" sz="5000" dirty="0" smtClean="0">
                <a:solidFill>
                  <a:srgbClr val="FFFFFF"/>
                </a:solidFill>
              </a:rPr>
              <a:t>zachovávali moje súdy a činili ich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  <p:pic>
        <p:nvPicPr>
          <p:cNvPr id="5" name="Picture 2" descr="http://3.bp.blogspot.com/-v04kEA9LQz8/UXBLNKHw9EI/AAAAAAAAAJY/YS1F2udWBFY/s1600/bible-sunse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738" y="3214710"/>
            <a:ext cx="21217086" cy="107156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Picture 218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32030" y="2699765"/>
            <a:ext cx="10348286" cy="8635049"/>
          </a:xfrm>
          <a:prstGeom prst="rect">
            <a:avLst/>
          </a:prstGeom>
          <a:effectLst>
            <a:reflection stA="13240" endPos="40000" dir="5400000" sy="-100000" algn="bl" rotWithShape="0"/>
          </a:effectLst>
        </p:spPr>
      </p:pic>
      <p:sp>
        <p:nvSpPr>
          <p:cNvPr id="220" name="Shape 220"/>
          <p:cNvSpPr>
            <a:spLocks noGrp="1"/>
          </p:cNvSpPr>
          <p:nvPr>
            <p:ph type="title"/>
          </p:nvPr>
        </p:nvSpPr>
        <p:spPr>
          <a:xfrm>
            <a:off x="11965440" y="863600"/>
            <a:ext cx="7648349" cy="20066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smtClean="0">
                <a:solidFill>
                  <a:srgbClr val="FFFFFF"/>
                </a:solidFill>
              </a:rPr>
              <a:t>:</a:t>
            </a:r>
            <a:endParaRPr sz="6200" cap="all" spc="992">
              <a:solidFill>
                <a:srgbClr val="FFFFFF"/>
              </a:solidFill>
            </a:endParaRPr>
          </a:p>
        </p:txBody>
      </p:sp>
      <p:sp>
        <p:nvSpPr>
          <p:cNvPr id="221" name="Shape 221"/>
          <p:cNvSpPr>
            <a:spLocks noGrp="1"/>
          </p:cNvSpPr>
          <p:nvPr>
            <p:ph type="body" idx="1"/>
          </p:nvPr>
        </p:nvSpPr>
        <p:spPr>
          <a:xfrm>
            <a:off x="12014665" y="2706573"/>
            <a:ext cx="11180366" cy="2243809"/>
          </a:xfrm>
          <a:prstGeom prst="rect">
            <a:avLst/>
          </a:prstGeom>
        </p:spPr>
        <p:txBody>
          <a:bodyPr/>
          <a:lstStyle>
            <a:lvl1pPr marL="740833" indent="-740833" algn="l" defTabSz="808990">
              <a:spcBef>
                <a:spcPts val="4400"/>
              </a:spcBef>
              <a:defRPr sz="49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900" dirty="0" smtClean="0">
                <a:solidFill>
                  <a:srgbClr val="FFFFFF"/>
                </a:solidFill>
              </a:rPr>
              <a:t>Čo sa stalo o rok neskôr?</a:t>
            </a:r>
            <a:r>
              <a:rPr sz="4900" smtClean="0">
                <a:solidFill>
                  <a:srgbClr val="FFFFFF"/>
                </a:solidFill>
              </a:rPr>
              <a:t> </a:t>
            </a:r>
            <a:r>
              <a:rPr lang="sk-SK" sz="4900" dirty="0" smtClean="0">
                <a:solidFill>
                  <a:srgbClr val="FFFFFF"/>
                </a:solidFill>
              </a:rPr>
              <a:t>             Odvrátil sa</a:t>
            </a:r>
            <a:r>
              <a:rPr sz="4900" smtClean="0">
                <a:solidFill>
                  <a:srgbClr val="FFFFFF"/>
                </a:solidFill>
              </a:rPr>
              <a:t> </a:t>
            </a:r>
            <a:r>
              <a:rPr lang="sk-SK" sz="4900" dirty="0" err="1" smtClean="0">
                <a:solidFill>
                  <a:srgbClr val="FFFFFF"/>
                </a:solidFill>
              </a:rPr>
              <a:t>Nabuchodonozor</a:t>
            </a:r>
            <a:r>
              <a:rPr lang="sk-SK" sz="4900" dirty="0" smtClean="0">
                <a:solidFill>
                  <a:srgbClr val="FFFFFF"/>
                </a:solidFill>
              </a:rPr>
              <a:t> od</a:t>
            </a:r>
            <a:r>
              <a:rPr sz="4900" smtClean="0">
                <a:solidFill>
                  <a:srgbClr val="FFFFFF"/>
                </a:solidFill>
              </a:rPr>
              <a:t> </a:t>
            </a:r>
            <a:r>
              <a:rPr lang="sk-SK" sz="4900" dirty="0" smtClean="0">
                <a:solidFill>
                  <a:srgbClr val="FFFFFF"/>
                </a:solidFill>
              </a:rPr>
              <a:t>svojej pýchy</a:t>
            </a:r>
            <a:r>
              <a:rPr sz="4900" smtClean="0">
                <a:solidFill>
                  <a:srgbClr val="FFFFFF"/>
                </a:solidFill>
              </a:rPr>
              <a:t>?</a:t>
            </a:r>
            <a:endParaRPr sz="4900">
              <a:solidFill>
                <a:srgbClr val="FFFFFF"/>
              </a:solidFill>
            </a:endParaRPr>
          </a:p>
        </p:txBody>
      </p:sp>
      <p:sp>
        <p:nvSpPr>
          <p:cNvPr id="222" name="Shape 222"/>
          <p:cNvSpPr/>
          <p:nvPr/>
        </p:nvSpPr>
        <p:spPr>
          <a:xfrm>
            <a:off x="12110722" y="7468427"/>
            <a:ext cx="11179573" cy="33266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 fontScale="92500"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Takto hovoril kráľ a riekol:</a:t>
            </a:r>
            <a:r>
              <a:rPr sz="5000" smtClean="0">
                <a:solidFill>
                  <a:srgbClr val="FFFFFF"/>
                </a:solidFill>
              </a:rPr>
              <a:t> “</a:t>
            </a:r>
            <a:r>
              <a:rPr lang="sk-SK" sz="5000" dirty="0" smtClean="0">
                <a:solidFill>
                  <a:srgbClr val="FFFFFF"/>
                </a:solidFill>
              </a:rPr>
              <a:t>Či nie je toto ten veľký</a:t>
            </a:r>
            <a:r>
              <a:rPr sz="5000" smtClean="0">
                <a:solidFill>
                  <a:srgbClr val="FFFFFF"/>
                </a:solidFill>
              </a:rPr>
              <a:t> Babylon</a:t>
            </a:r>
            <a:r>
              <a:rPr sz="500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ktorý som ja vystaval aby bol domom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kráľovstva v sile svojej moci a aby bol na ozdobu mojej slávy</a:t>
            </a:r>
            <a:r>
              <a:rPr sz="5000" smtClean="0">
                <a:solidFill>
                  <a:srgbClr val="FFFFFF"/>
                </a:solidFill>
              </a:rPr>
              <a:t>?””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23" name="Shape 223"/>
          <p:cNvSpPr/>
          <p:nvPr/>
        </p:nvSpPr>
        <p:spPr>
          <a:xfrm>
            <a:off x="11919401" y="1086052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4:2</a:t>
            </a:r>
            <a:r>
              <a:rPr lang="sk-SK" sz="3200" cap="all" spc="512" dirty="0" smtClean="0">
                <a:solidFill>
                  <a:srgbClr val="FFFFFF"/>
                </a:solidFill>
              </a:rPr>
              <a:t>7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" grpId="1" animBg="1" advAuto="0"/>
      <p:bldP spid="223" grpId="2" animBg="1" advAuto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Shape 225"/>
          <p:cNvSpPr/>
          <p:nvPr/>
        </p:nvSpPr>
        <p:spPr>
          <a:xfrm>
            <a:off x="2381250" y="8037724"/>
            <a:ext cx="19621500" cy="446276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2900" cap="all" spc="464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900" cap="all" spc="464" smtClean="0">
                <a:solidFill>
                  <a:srgbClr val="FFFFFF"/>
                </a:solidFill>
              </a:rPr>
              <a:t>–</a:t>
            </a:r>
            <a:r>
              <a:rPr lang="sk-SK" sz="2900" cap="all" spc="464" dirty="0" smtClean="0">
                <a:solidFill>
                  <a:srgbClr val="FFFFFF"/>
                </a:solidFill>
              </a:rPr>
              <a:t>kazateľ</a:t>
            </a:r>
            <a:r>
              <a:rPr sz="2900" cap="all" spc="464" smtClean="0">
                <a:solidFill>
                  <a:srgbClr val="FFFFFF"/>
                </a:solidFill>
              </a:rPr>
              <a:t> </a:t>
            </a:r>
            <a:r>
              <a:rPr sz="2900" cap="all" spc="464">
                <a:solidFill>
                  <a:srgbClr val="FFFFFF"/>
                </a:solidFill>
              </a:rPr>
              <a:t>8:11</a:t>
            </a:r>
          </a:p>
        </p:txBody>
      </p:sp>
      <p:sp>
        <p:nvSpPr>
          <p:cNvPr id="226" name="Shape 226"/>
          <p:cNvSpPr/>
          <p:nvPr/>
        </p:nvSpPr>
        <p:spPr>
          <a:xfrm>
            <a:off x="2015500" y="5922767"/>
            <a:ext cx="20353000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Pretože sa ihneď nevykonáva súdny výrok za zlý skutok, preto je plné srdce synov človeka v nich robiť zlé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Picture 22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32030" y="2699765"/>
            <a:ext cx="10348286" cy="8635049"/>
          </a:xfrm>
          <a:prstGeom prst="rect">
            <a:avLst/>
          </a:prstGeom>
          <a:effectLst>
            <a:reflection stA="13240" endPos="40000" dir="5400000" sy="-100000" algn="bl" rotWithShape="0"/>
          </a:effectLst>
        </p:spPr>
      </p:pic>
      <p:sp>
        <p:nvSpPr>
          <p:cNvPr id="229" name="Shape 229"/>
          <p:cNvSpPr/>
          <p:nvPr/>
        </p:nvSpPr>
        <p:spPr>
          <a:xfrm>
            <a:off x="12015061" y="2511822"/>
            <a:ext cx="11179573" cy="31595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817244">
              <a:spcBef>
                <a:spcPts val="4400"/>
              </a:spcBef>
              <a:defRPr sz="49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950" smtClean="0">
                <a:solidFill>
                  <a:srgbClr val="FFFFFF"/>
                </a:solidFill>
              </a:rPr>
              <a:t>“</a:t>
            </a:r>
            <a:r>
              <a:rPr lang="sk-SK" sz="4950" dirty="0" smtClean="0">
                <a:solidFill>
                  <a:srgbClr val="FFFFFF"/>
                </a:solidFill>
              </a:rPr>
              <a:t>Ešte bola reč v ústach kráľa, keď padol hlas z neba: Tebe hovoria, </a:t>
            </a:r>
            <a:r>
              <a:rPr lang="sk-SK" sz="4950" dirty="0" err="1" smtClean="0">
                <a:solidFill>
                  <a:srgbClr val="FFFFFF"/>
                </a:solidFill>
              </a:rPr>
              <a:t>kráľu</a:t>
            </a:r>
            <a:r>
              <a:rPr lang="sk-SK" sz="4950" dirty="0" smtClean="0">
                <a:solidFill>
                  <a:srgbClr val="FFFFFF"/>
                </a:solidFill>
              </a:rPr>
              <a:t> </a:t>
            </a:r>
            <a:r>
              <a:rPr lang="sk-SK" sz="4950" dirty="0" err="1" smtClean="0">
                <a:solidFill>
                  <a:srgbClr val="FFFFFF"/>
                </a:solidFill>
              </a:rPr>
              <a:t>Nabuchodonozore</a:t>
            </a:r>
            <a:r>
              <a:rPr lang="sk-SK" sz="4950" dirty="0" smtClean="0">
                <a:solidFill>
                  <a:srgbClr val="FFFFFF"/>
                </a:solidFill>
              </a:rPr>
              <a:t>, že kráľovstvo odišlo od Teba</a:t>
            </a:r>
            <a:r>
              <a:rPr sz="4950" smtClean="0">
                <a:solidFill>
                  <a:srgbClr val="FFFFFF"/>
                </a:solidFill>
              </a:rPr>
              <a:t>!”</a:t>
            </a:r>
            <a:endParaRPr sz="4950">
              <a:solidFill>
                <a:srgbClr val="FFFFFF"/>
              </a:solidFill>
            </a:endParaRPr>
          </a:p>
        </p:txBody>
      </p:sp>
      <p:sp>
        <p:nvSpPr>
          <p:cNvPr id="230" name="Shape 230"/>
          <p:cNvSpPr/>
          <p:nvPr/>
        </p:nvSpPr>
        <p:spPr>
          <a:xfrm>
            <a:off x="12014665" y="5997681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28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" grpId="1" animBg="1" advAuto="0"/>
      <p:bldP spid="230" grpId="2" animBg="1" advAuto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rass Background.jpg"/>
          <p:cNvPicPr/>
          <p:nvPr/>
        </p:nvPicPr>
        <p:blipFill>
          <a:blip r:embed="rId2">
            <a:extLst/>
          </a:blip>
          <a:srcRect t="5000" b="5000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35" name="Group 235"/>
          <p:cNvGrpSpPr/>
          <p:nvPr/>
        </p:nvGrpSpPr>
        <p:grpSpPr>
          <a:xfrm>
            <a:off x="4523072" y="4875726"/>
            <a:ext cx="15337857" cy="4911232"/>
            <a:chOff x="0" y="-2125280"/>
            <a:chExt cx="15337855" cy="4911231"/>
          </a:xfrm>
        </p:grpSpPr>
        <p:sp>
          <p:nvSpPr>
            <p:cNvPr id="233" name="Shape 233"/>
            <p:cNvSpPr/>
            <p:nvPr/>
          </p:nvSpPr>
          <p:spPr>
            <a:xfrm>
              <a:off x="0" y="-2125280"/>
              <a:ext cx="15337855" cy="41903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 defTabSz="784225">
                <a:spcBef>
                  <a:spcPts val="5600"/>
                </a:spcBef>
                <a:defRPr sz="475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750" smtClean="0">
                  <a:solidFill>
                    <a:srgbClr val="FFFFFF"/>
                  </a:solidFill>
                </a:rPr>
                <a:t>“</a:t>
              </a:r>
              <a:r>
                <a:rPr lang="sk-SK" sz="4750" dirty="0" smtClean="0">
                  <a:solidFill>
                    <a:srgbClr val="FFFFFF"/>
                  </a:solidFill>
                </a:rPr>
                <a:t>A vyženú ťa spomedzi ľudí, a budeš mať obydlie s poľnou zverou, budú ti dávať jesť bylinu ako volom, a prejde ponad teba sedem časov, až dokiaľ nespoznáš, že najvyšší panuje nad kráľovstvom človeka a že komu chce, tomu ho dá</a:t>
              </a:r>
              <a:r>
                <a:rPr sz="4750" smtClean="0">
                  <a:solidFill>
                    <a:srgbClr val="FFFFFF"/>
                  </a:solidFill>
                </a:rPr>
                <a:t>.” </a:t>
              </a:r>
              <a:endParaRPr sz="4750">
                <a:solidFill>
                  <a:srgbClr val="FFFFFF"/>
                </a:solidFill>
              </a:endParaRPr>
            </a:p>
          </p:txBody>
        </p:sp>
        <p:sp>
          <p:nvSpPr>
            <p:cNvPr id="234" name="Shape 234"/>
            <p:cNvSpPr/>
            <p:nvPr/>
          </p:nvSpPr>
          <p:spPr>
            <a:xfrm>
              <a:off x="2078744" y="2293508"/>
              <a:ext cx="11180367" cy="492443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3200" cap="all" spc="512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3200" cap="all" spc="512">
                  <a:solidFill>
                    <a:srgbClr val="FFFFFF"/>
                  </a:solidFill>
                </a:rPr>
                <a:t>–Daniel </a:t>
              </a:r>
              <a:r>
                <a:rPr sz="3200" cap="all" spc="512" smtClean="0">
                  <a:solidFill>
                    <a:srgbClr val="FFFFFF"/>
                  </a:solidFill>
                </a:rPr>
                <a:t>4:</a:t>
              </a:r>
              <a:r>
                <a:rPr lang="sk-SK" sz="3200" cap="all" spc="512" dirty="0" smtClean="0">
                  <a:solidFill>
                    <a:srgbClr val="FFFFFF"/>
                  </a:solidFill>
                </a:rPr>
                <a:t>29</a:t>
              </a:r>
              <a:endParaRPr sz="3200" cap="all" spc="512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" grpId="1" animBg="1" advAuto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rass Background.jpg"/>
          <p:cNvPicPr/>
          <p:nvPr/>
        </p:nvPicPr>
        <p:blipFill>
          <a:blip r:embed="rId2">
            <a:extLst/>
          </a:blip>
          <a:srcRect t="5000" b="5000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0" name="Group 240"/>
          <p:cNvGrpSpPr/>
          <p:nvPr/>
        </p:nvGrpSpPr>
        <p:grpSpPr>
          <a:xfrm>
            <a:off x="4523072" y="5124287"/>
            <a:ext cx="15337857" cy="4948423"/>
            <a:chOff x="0" y="-1945308"/>
            <a:chExt cx="15337855" cy="4948421"/>
          </a:xfrm>
        </p:grpSpPr>
        <p:sp>
          <p:nvSpPr>
            <p:cNvPr id="238" name="Shape 238"/>
            <p:cNvSpPr/>
            <p:nvPr/>
          </p:nvSpPr>
          <p:spPr>
            <a:xfrm>
              <a:off x="0" y="-1945308"/>
              <a:ext cx="15337855" cy="432748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rmAutofit/>
            </a:bodyPr>
            <a:lstStyle>
              <a:lvl1pPr>
                <a:spcBef>
                  <a:spcPts val="5900"/>
                </a:spcBef>
                <a:defRPr sz="5000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</a:rPr>
                <a:t>V tú istú hodinu sa vyplnila reč pri </a:t>
              </a:r>
              <a:r>
                <a:rPr lang="sk-SK" sz="5000" dirty="0" err="1" smtClean="0">
                  <a:solidFill>
                    <a:srgbClr val="FFFFFF"/>
                  </a:solidFill>
                </a:rPr>
                <a:t>Nabuchodonozorovi</a:t>
              </a:r>
              <a:r>
                <a:rPr lang="sk-SK" sz="5000" dirty="0" smtClean="0">
                  <a:solidFill>
                    <a:srgbClr val="FFFFFF"/>
                  </a:solidFill>
                </a:rPr>
                <a:t>, a bol vyhnaný spomedzi ľudí a jedol bylinu ako voly, a jeho telo bolo zmáčané nebeskou rosou, až narástli jeho vlasy veľké ako perie orlov a jeho nechty ako pazúry vtákov</a:t>
              </a:r>
              <a:r>
                <a:rPr sz="5000" smtClean="0">
                  <a:solidFill>
                    <a:srgbClr val="FFFFFF"/>
                  </a:solidFill>
                </a:rPr>
                <a:t>.” 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239" name="Shape 239"/>
            <p:cNvSpPr/>
            <p:nvPr/>
          </p:nvSpPr>
          <p:spPr>
            <a:xfrm>
              <a:off x="2078744" y="2510670"/>
              <a:ext cx="11180367" cy="492443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>
                <a:defRPr sz="3200" cap="all" spc="512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3200" cap="all" spc="512">
                  <a:solidFill>
                    <a:srgbClr val="FFFFFF"/>
                  </a:solidFill>
                </a:rPr>
                <a:t>–Daniel </a:t>
              </a:r>
              <a:r>
                <a:rPr sz="3200" cap="all" spc="512" smtClean="0">
                  <a:solidFill>
                    <a:srgbClr val="FFFFFF"/>
                  </a:solidFill>
                </a:rPr>
                <a:t>4:</a:t>
              </a:r>
              <a:r>
                <a:rPr lang="sk-SK" sz="3200" cap="all" spc="512" dirty="0" smtClean="0">
                  <a:solidFill>
                    <a:srgbClr val="FFFFFF"/>
                  </a:solidFill>
                </a:rPr>
                <a:t>30</a:t>
              </a:r>
              <a:endParaRPr sz="3200" cap="all" spc="512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warp dir="in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BabTabletJerusalem1-WEB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777527" y="1776338"/>
            <a:ext cx="8995545" cy="10923506"/>
          </a:xfrm>
          <a:prstGeom prst="rect">
            <a:avLst/>
          </a:prstGeom>
          <a:ln w="12700">
            <a:miter lim="400000"/>
          </a:ln>
          <a:effectLst>
            <a:outerShdw blurRad="355600" dist="157900" dir="2365723" rotWithShape="0">
              <a:srgbClr val="000000">
                <a:alpha val="57804"/>
              </a:srgbClr>
            </a:outerShdw>
          </a:effectLst>
        </p:spPr>
      </p:pic>
      <p:grpSp>
        <p:nvGrpSpPr>
          <p:cNvPr id="245" name="Group 245"/>
          <p:cNvGrpSpPr/>
          <p:nvPr/>
        </p:nvGrpSpPr>
        <p:grpSpPr>
          <a:xfrm>
            <a:off x="2392694" y="2237669"/>
            <a:ext cx="10656562" cy="6395862"/>
            <a:chOff x="-40975" y="0"/>
            <a:chExt cx="9742888" cy="6395860"/>
          </a:xfrm>
        </p:grpSpPr>
        <p:sp>
          <p:nvSpPr>
            <p:cNvPr id="243" name="Shape 243"/>
            <p:cNvSpPr/>
            <p:nvPr/>
          </p:nvSpPr>
          <p:spPr>
            <a:xfrm>
              <a:off x="-40976" y="5555739"/>
              <a:ext cx="8499004" cy="840122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algn="l">
                <a:defRPr sz="3200" cap="all" spc="512">
                  <a:latin typeface="+mn-lt"/>
                  <a:ea typeface="+mn-ea"/>
                  <a:cs typeface="+mn-cs"/>
                  <a:sym typeface="Helvetica Light"/>
                </a:defRPr>
              </a:lvl1pPr>
            </a:lstStyle>
            <a:p>
              <a:pPr lvl="0">
                <a:defRPr sz="1800" cap="none" spc="0">
                  <a:solidFill>
                    <a:srgbClr val="000000"/>
                  </a:solidFill>
                </a:defRPr>
              </a:pPr>
              <a:r>
                <a:rPr sz="3200" cap="all" spc="512">
                  <a:solidFill>
                    <a:srgbClr val="FFFFFF"/>
                  </a:solidFill>
                </a:rPr>
                <a:t>- </a:t>
              </a:r>
              <a:r>
                <a:rPr sz="3200" cap="all" spc="512" smtClean="0">
                  <a:solidFill>
                    <a:srgbClr val="FFFFFF"/>
                  </a:solidFill>
                </a:rPr>
                <a:t>Brit</a:t>
              </a:r>
              <a:r>
                <a:rPr lang="sk-SK" sz="3200" cap="all" spc="512" dirty="0" err="1" smtClean="0">
                  <a:solidFill>
                    <a:srgbClr val="FFFFFF"/>
                  </a:solidFill>
                </a:rPr>
                <a:t>ské</a:t>
              </a:r>
              <a:r>
                <a:rPr sz="3200" cap="all" spc="512" smtClean="0">
                  <a:solidFill>
                    <a:srgbClr val="FFFFFF"/>
                  </a:solidFill>
                </a:rPr>
                <a:t> M</a:t>
              </a:r>
              <a:r>
                <a:rPr lang="sk-SK" sz="3200" cap="all" spc="512" dirty="0" err="1" smtClean="0">
                  <a:solidFill>
                    <a:srgbClr val="FFFFFF"/>
                  </a:solidFill>
                </a:rPr>
                <a:t>úz</a:t>
              </a:r>
              <a:r>
                <a:rPr sz="3200" cap="all" spc="512" smtClean="0">
                  <a:solidFill>
                    <a:srgbClr val="FFFFFF"/>
                  </a:solidFill>
                </a:rPr>
                <a:t>eum </a:t>
              </a:r>
              <a:r>
                <a:rPr sz="3200" cap="all" spc="512">
                  <a:solidFill>
                    <a:srgbClr val="FFFFFF"/>
                  </a:solidFill>
                </a:rPr>
                <a:t>21946</a:t>
              </a:r>
            </a:p>
          </p:txBody>
        </p:sp>
        <p:sp>
          <p:nvSpPr>
            <p:cNvPr id="244" name="Shape 244"/>
            <p:cNvSpPr/>
            <p:nvPr/>
          </p:nvSpPr>
          <p:spPr>
            <a:xfrm>
              <a:off x="0" y="0"/>
              <a:ext cx="9701913" cy="5463859"/>
            </a:xfrm>
            <a:prstGeom prst="rect">
              <a:avLst/>
            </a:prstGeom>
            <a:noFill/>
            <a:ln w="635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/>
            <a:p>
              <a:pPr lvl="0" algn="l">
                <a:defRPr sz="1800">
                  <a:solidFill>
                    <a:srgbClr val="000000"/>
                  </a:solidFill>
                </a:defRPr>
              </a:pPr>
              <a:r>
                <a:rPr lang="sk-SK" sz="5000" dirty="0" err="1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Nabuchodonozor</a:t>
              </a:r>
              <a:r>
                <a:rPr lang="sk-SK" sz="5000" dirty="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 považoval</a:t>
              </a: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. </a:t>
              </a:r>
              <a:r>
                <a:rPr sz="50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…</a:t>
              </a:r>
            </a:p>
            <a:p>
              <a:pPr lvl="0" algn="l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svoj život  sa mu javil</a:t>
              </a: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 </a:t>
              </a:r>
              <a:r>
                <a:rPr lang="sk-SK" sz="5000" dirty="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bezcenný</a:t>
              </a: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. </a:t>
              </a:r>
              <a:r>
                <a:rPr sz="50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…”</a:t>
              </a:r>
            </a:p>
            <a:p>
              <a:pPr lvl="0" algn="l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nepreukazuje lásku k synovi ani       k dcére</a:t>
              </a: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…”</a:t>
              </a:r>
              <a:endParaRPr sz="5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endParaRPr>
            </a:p>
            <a:p>
              <a:pPr lvl="0" algn="l">
                <a:defRPr sz="1800">
                  <a:solidFill>
                    <a:srgbClr val="000000"/>
                  </a:solidFill>
                </a:defRPr>
              </a:pP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“</a:t>
              </a:r>
              <a:r>
                <a:rPr lang="sk-SK" sz="5000" dirty="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horko narieka pred </a:t>
              </a: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Marduk</a:t>
              </a:r>
              <a:r>
                <a:rPr lang="sk-SK" sz="5000" dirty="0" err="1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om</a:t>
              </a:r>
              <a:r>
                <a:rPr sz="5000" smtClean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. </a:t>
              </a:r>
              <a:r>
                <a:rPr sz="50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rPr>
                <a:t>…”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2" grpId="1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William_Blake_-_Nebuchadnezzar_(MFA_Boston).jpg"/>
          <p:cNvPicPr/>
          <p:nvPr/>
        </p:nvPicPr>
        <p:blipFill>
          <a:blip r:embed="rId2">
            <a:extLst/>
          </a:blip>
          <a:srcRect l="44316" t="4001" r="3453"/>
          <a:stretch>
            <a:fillRect/>
          </a:stretch>
        </p:blipFill>
        <p:spPr>
          <a:xfrm>
            <a:off x="-114716" y="-201669"/>
            <a:ext cx="11179508" cy="14307170"/>
          </a:xfrm>
          <a:prstGeom prst="rect">
            <a:avLst/>
          </a:prstGeom>
          <a:ln w="12700">
            <a:miter lim="400000"/>
          </a:ln>
        </p:spPr>
      </p:pic>
      <p:sp>
        <p:nvSpPr>
          <p:cNvPr id="248" name="Shape 248"/>
          <p:cNvSpPr/>
          <p:nvPr/>
        </p:nvSpPr>
        <p:spPr>
          <a:xfrm>
            <a:off x="11864369" y="965544"/>
            <a:ext cx="11179573" cy="675945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 defTabSz="800735">
              <a:spcBef>
                <a:spcPts val="4300"/>
              </a:spcBef>
              <a:defRPr sz="48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50" smtClean="0">
                <a:solidFill>
                  <a:srgbClr val="FFFFFF"/>
                </a:solidFill>
              </a:rPr>
              <a:t>“</a:t>
            </a:r>
            <a:r>
              <a:rPr lang="sk-SK" sz="4850" dirty="0" smtClean="0">
                <a:solidFill>
                  <a:srgbClr val="FFFFFF"/>
                </a:solidFill>
              </a:rPr>
              <a:t>A ku koncu tých dní, ja </a:t>
            </a:r>
            <a:r>
              <a:rPr lang="sk-SK" sz="4850" dirty="0" err="1" smtClean="0">
                <a:solidFill>
                  <a:srgbClr val="FFFFFF"/>
                </a:solidFill>
              </a:rPr>
              <a:t>Nabuchodonozor</a:t>
            </a:r>
            <a:r>
              <a:rPr lang="sk-SK" sz="4850" dirty="0" smtClean="0">
                <a:solidFill>
                  <a:srgbClr val="FFFFFF"/>
                </a:solidFill>
              </a:rPr>
              <a:t>, pozdvihol som svoje oči k nebesiam, a môj rozum sa navrátil ku mne, dobrorečil som Najvyššiemu a Živého naveky som chválil a oslavoval, ktorého panstvo je večným panstvom a jeho kráľovstvo trvá z pokolenia na pokolenie</a:t>
            </a:r>
            <a:r>
              <a:rPr sz="4850" smtClean="0">
                <a:solidFill>
                  <a:srgbClr val="FFFFFF"/>
                </a:solidFill>
              </a:rPr>
              <a:t>.”</a:t>
            </a:r>
            <a:endParaRPr sz="4850">
              <a:solidFill>
                <a:srgbClr val="FFFFFF"/>
              </a:solidFill>
            </a:endParaRPr>
          </a:p>
        </p:txBody>
      </p:sp>
      <p:sp>
        <p:nvSpPr>
          <p:cNvPr id="249" name="Shape 249"/>
          <p:cNvSpPr/>
          <p:nvPr/>
        </p:nvSpPr>
        <p:spPr>
          <a:xfrm>
            <a:off x="11665385" y="8115203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4:3</a:t>
            </a:r>
            <a:r>
              <a:rPr lang="sk-SK" sz="3200" cap="all" spc="512" dirty="0" smtClean="0">
                <a:solidFill>
                  <a:srgbClr val="FFFFFF"/>
                </a:solidFill>
              </a:rPr>
              <a:t>1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" grpId="1" animBg="1" advAuto="0"/>
      <p:bldP spid="249" grpId="2" animBg="1" advAuto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William_Blake_-_Nebuchadnezzar_(MFA_Boston).jpg"/>
          <p:cNvPicPr/>
          <p:nvPr/>
        </p:nvPicPr>
        <p:blipFill>
          <a:blip r:embed="rId2">
            <a:extLst/>
          </a:blip>
          <a:srcRect l="44316" t="4001" r="3453"/>
          <a:stretch>
            <a:fillRect/>
          </a:stretch>
        </p:blipFill>
        <p:spPr>
          <a:xfrm>
            <a:off x="-114716" y="-201669"/>
            <a:ext cx="11179508" cy="14307170"/>
          </a:xfrm>
          <a:prstGeom prst="rect">
            <a:avLst/>
          </a:prstGeom>
          <a:ln w="12700">
            <a:miter lim="400000"/>
          </a:ln>
        </p:spPr>
      </p:pic>
      <p:sp>
        <p:nvSpPr>
          <p:cNvPr id="252" name="Shape 252"/>
          <p:cNvSpPr/>
          <p:nvPr/>
        </p:nvSpPr>
        <p:spPr>
          <a:xfrm>
            <a:off x="11885631" y="232298"/>
            <a:ext cx="11179572" cy="71387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Toho istého času sa navrátil môj rozum ku mne, a čo do slávy môjho kráľovstva, i moja dôstojnosť i môj lesk sa navrátil ku mne, a hľadali ma moji radcovia a moji veľmoži, a zase som bol postavený nad svojím kráľovstvom a bola mi pridaná ešte väčšia sláva</a:t>
            </a:r>
            <a:r>
              <a:rPr sz="5000" smtClean="0">
                <a:solidFill>
                  <a:srgbClr val="FFFFFF"/>
                </a:solidFill>
              </a:rPr>
              <a:t>.”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53" name="Shape 253"/>
          <p:cNvSpPr/>
          <p:nvPr/>
        </p:nvSpPr>
        <p:spPr>
          <a:xfrm>
            <a:off x="11452118" y="7274281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4:3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2" grpId="1" animBg="1" advAuto="0"/>
      <p:bldP spid="253" grpId="2" animBg="1" advAuto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ArtBook__024_024__DanielInterpretsNebuchadnezzarsDream____.jpg"/>
          <p:cNvPicPr/>
          <p:nvPr/>
        </p:nvPicPr>
        <p:blipFill>
          <a:blip r:embed="rId2">
            <a:extLst/>
          </a:blip>
          <a:srcRect l="31519" t="4604" r="23871" b="4604"/>
          <a:stretch>
            <a:fillRect/>
          </a:stretch>
        </p:blipFill>
        <p:spPr>
          <a:xfrm>
            <a:off x="-114716" y="-201669"/>
            <a:ext cx="11179508" cy="14903526"/>
          </a:xfrm>
          <a:prstGeom prst="rect">
            <a:avLst/>
          </a:prstGeom>
          <a:ln w="12700">
            <a:miter lim="400000"/>
          </a:ln>
        </p:spPr>
      </p:pic>
      <p:sp>
        <p:nvSpPr>
          <p:cNvPr id="256" name="Shape 256"/>
          <p:cNvSpPr>
            <a:spLocks noGrp="1"/>
          </p:cNvSpPr>
          <p:nvPr>
            <p:ph type="title"/>
          </p:nvPr>
        </p:nvSpPr>
        <p:spPr>
          <a:xfrm>
            <a:off x="11703412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smtClean="0">
                <a:solidFill>
                  <a:srgbClr val="FFFFFF"/>
                </a:solidFill>
              </a:rPr>
              <a:t>:</a:t>
            </a:r>
            <a:endParaRPr sz="6200" cap="all" spc="992">
              <a:solidFill>
                <a:srgbClr val="FFFFFF"/>
              </a:solidFill>
            </a:endParaRPr>
          </a:p>
        </p:txBody>
      </p:sp>
      <p:sp>
        <p:nvSpPr>
          <p:cNvPr id="257" name="Shape 257"/>
          <p:cNvSpPr>
            <a:spLocks noGrp="1"/>
          </p:cNvSpPr>
          <p:nvPr>
            <p:ph type="body" idx="1"/>
          </p:nvPr>
        </p:nvSpPr>
        <p:spPr>
          <a:xfrm>
            <a:off x="11640339" y="2669140"/>
            <a:ext cx="11180366" cy="2243810"/>
          </a:xfrm>
          <a:prstGeom prst="rect">
            <a:avLst/>
          </a:prstGeom>
        </p:spPr>
        <p:txBody>
          <a:bodyPr/>
          <a:lstStyle>
            <a:lvl1pPr marL="725714" indent="-725714" algn="l" defTabSz="792479">
              <a:spcBef>
                <a:spcPts val="5600"/>
              </a:spcBef>
              <a:defRPr sz="48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4800" dirty="0" smtClean="0">
                <a:solidFill>
                  <a:srgbClr val="FFFFFF"/>
                </a:solidFill>
              </a:rPr>
              <a:t>Čo sa </a:t>
            </a:r>
            <a:r>
              <a:rPr lang="sk-SK" sz="4800" dirty="0" err="1" smtClean="0">
                <a:solidFill>
                  <a:srgbClr val="FFFFFF"/>
                </a:solidFill>
              </a:rPr>
              <a:t>Nabuchodonozor</a:t>
            </a:r>
            <a:r>
              <a:rPr lang="sk-SK" sz="4800" dirty="0" smtClean="0">
                <a:solidFill>
                  <a:srgbClr val="FFFFFF"/>
                </a:solidFill>
              </a:rPr>
              <a:t> napokon</a:t>
            </a:r>
            <a:r>
              <a:rPr sz="4800" smtClean="0">
                <a:solidFill>
                  <a:srgbClr val="FFFFFF"/>
                </a:solidFill>
              </a:rPr>
              <a:t> </a:t>
            </a:r>
            <a:r>
              <a:rPr lang="sk-SK" sz="4800" dirty="0" smtClean="0">
                <a:solidFill>
                  <a:srgbClr val="FFFFFF"/>
                </a:solidFill>
              </a:rPr>
              <a:t>naučil</a:t>
            </a:r>
            <a:r>
              <a:rPr sz="4800" smtClean="0">
                <a:solidFill>
                  <a:srgbClr val="FFFFFF"/>
                </a:solidFill>
              </a:rPr>
              <a:t> </a:t>
            </a:r>
            <a:r>
              <a:rPr lang="sk-SK" sz="4800" dirty="0" smtClean="0">
                <a:solidFill>
                  <a:srgbClr val="FFFFFF"/>
                </a:solidFill>
              </a:rPr>
              <a:t>prostredníctvom svojho </a:t>
            </a:r>
            <a:r>
              <a:rPr lang="sk-SK" sz="4800" dirty="0" err="1" smtClean="0">
                <a:solidFill>
                  <a:srgbClr val="FFFFFF"/>
                </a:solidFill>
              </a:rPr>
              <a:t>sedem-ročného</a:t>
            </a:r>
            <a:r>
              <a:rPr sz="4800" smtClean="0">
                <a:solidFill>
                  <a:srgbClr val="FFFFFF"/>
                </a:solidFill>
              </a:rPr>
              <a:t> </a:t>
            </a:r>
            <a:r>
              <a:rPr lang="sk-SK" sz="4800" dirty="0" smtClean="0">
                <a:solidFill>
                  <a:srgbClr val="FFFFFF"/>
                </a:solidFill>
              </a:rPr>
              <a:t>súdu</a:t>
            </a:r>
            <a:r>
              <a:rPr sz="4800" smtClean="0">
                <a:solidFill>
                  <a:srgbClr val="FFFFFF"/>
                </a:solidFill>
              </a:rPr>
              <a:t>?</a:t>
            </a:r>
            <a:endParaRPr sz="4800">
              <a:solidFill>
                <a:srgbClr val="FFFFFF"/>
              </a:solidFill>
            </a:endParaRPr>
          </a:p>
        </p:txBody>
      </p:sp>
      <p:sp>
        <p:nvSpPr>
          <p:cNvPr id="258" name="Shape 258"/>
          <p:cNvSpPr/>
          <p:nvPr/>
        </p:nvSpPr>
        <p:spPr>
          <a:xfrm>
            <a:off x="11946155" y="7715351"/>
            <a:ext cx="11179573" cy="4543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59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Podľa svojej vôle činí s vojskom nebies i s obyvateľmi zeme a nie je nikoho, kto by ho udrel po ruke a povedal mu: Čo to robíš</a:t>
            </a:r>
            <a:r>
              <a:rPr sz="5000" smtClean="0">
                <a:solidFill>
                  <a:srgbClr val="FFFFFF"/>
                </a:solidFill>
              </a:rPr>
              <a:t>?””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59" name="Shape 259"/>
          <p:cNvSpPr/>
          <p:nvPr/>
        </p:nvSpPr>
        <p:spPr>
          <a:xfrm>
            <a:off x="11746972" y="11858407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4:3</a:t>
            </a:r>
            <a:r>
              <a:rPr lang="sk-SK" sz="3200" cap="all" spc="512" dirty="0" smtClean="0">
                <a:solidFill>
                  <a:srgbClr val="FFFFFF"/>
                </a:solidFill>
              </a:rPr>
              <a:t>2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" grpId="1" animBg="1" advAuto="0"/>
      <p:bldP spid="259" grpId="2" animBg="1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Shape 261"/>
          <p:cNvSpPr>
            <a:spLocks noGrp="1"/>
          </p:cNvSpPr>
          <p:nvPr>
            <p:ph type="title"/>
          </p:nvPr>
        </p:nvSpPr>
        <p:spPr>
          <a:xfrm>
            <a:off x="8467418" y="1101890"/>
            <a:ext cx="7648348" cy="1142253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smtClean="0">
                <a:solidFill>
                  <a:srgbClr val="FFFFFF"/>
                </a:solidFill>
              </a:rPr>
              <a:t>:</a:t>
            </a:r>
            <a:endParaRPr sz="6200" cap="all" spc="992">
              <a:solidFill>
                <a:srgbClr val="FFFFFF"/>
              </a:solidFill>
            </a:endParaRPr>
          </a:p>
        </p:txBody>
      </p:sp>
      <p:sp>
        <p:nvSpPr>
          <p:cNvPr id="262" name="Shape 262"/>
          <p:cNvSpPr>
            <a:spLocks noGrp="1"/>
          </p:cNvSpPr>
          <p:nvPr>
            <p:ph type="body" idx="1"/>
          </p:nvPr>
        </p:nvSpPr>
        <p:spPr>
          <a:xfrm>
            <a:off x="5016485" y="3499020"/>
            <a:ext cx="15829320" cy="2243809"/>
          </a:xfrm>
          <a:prstGeom prst="rect">
            <a:avLst/>
          </a:prstGeom>
        </p:spPr>
        <p:txBody>
          <a:bodyPr/>
          <a:lstStyle>
            <a:lvl1pPr marL="705555" indent="-705555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Bol </a:t>
            </a:r>
            <a:r>
              <a:rPr lang="sk-SK" sz="5000" dirty="0" err="1" smtClean="0">
                <a:solidFill>
                  <a:srgbClr val="FFFFFF"/>
                </a:solidFill>
              </a:rPr>
              <a:t>Nabuchodonozor</a:t>
            </a:r>
            <a:r>
              <a:rPr lang="sk-SK" sz="5000" dirty="0" smtClean="0">
                <a:solidFill>
                  <a:srgbClr val="FFFFFF"/>
                </a:solidFill>
              </a:rPr>
              <a:t> strachom privedený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k službe Bohu</a:t>
            </a:r>
            <a:r>
              <a:rPr sz="5000" smtClean="0">
                <a:solidFill>
                  <a:srgbClr val="FFFFFF"/>
                </a:solidFill>
              </a:rPr>
              <a:t>? 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63" name="Shape 263"/>
          <p:cNvSpPr/>
          <p:nvPr/>
        </p:nvSpPr>
        <p:spPr>
          <a:xfrm>
            <a:off x="5955972" y="6519193"/>
            <a:ext cx="12671238" cy="4543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Teraz teda ja, </a:t>
            </a:r>
            <a:r>
              <a:rPr lang="sk-SK" sz="5000" dirty="0" err="1" smtClean="0">
                <a:solidFill>
                  <a:srgbClr val="FFFFFF"/>
                </a:solidFill>
              </a:rPr>
              <a:t>Nabuchodonozor</a:t>
            </a:r>
            <a:r>
              <a:rPr lang="sk-SK" sz="5000" dirty="0" smtClean="0">
                <a:solidFill>
                  <a:srgbClr val="FFFFFF"/>
                </a:solidFill>
              </a:rPr>
              <a:t> chválim, vyvyšujem a oslavujem Kráľa nebies, ktorého všetky diela sú pravdou a jeho cesty súdom, a ktorý tých, ktorí chodia v pýche, môže ponížiť</a:t>
            </a:r>
            <a:r>
              <a:rPr sz="5000" smtClean="0">
                <a:solidFill>
                  <a:srgbClr val="FFFFFF"/>
                </a:solidFill>
              </a:rPr>
              <a:t>.”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64" name="Shape 264"/>
          <p:cNvSpPr/>
          <p:nvPr/>
        </p:nvSpPr>
        <p:spPr>
          <a:xfrm>
            <a:off x="6502622" y="10662249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4:3</a:t>
            </a:r>
            <a:r>
              <a:rPr lang="sk-SK" sz="3200" cap="all" spc="512" dirty="0" smtClean="0">
                <a:solidFill>
                  <a:srgbClr val="FFFFFF"/>
                </a:solidFill>
              </a:rPr>
              <a:t>4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" grpId="1" animBg="1" advAuto="0"/>
      <p:bldP spid="264" grpId="2" animBg="1" advAuto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second-coming-of-jesus-christ_heaven-opened-up.jpg"/>
          <p:cNvPicPr/>
          <p:nvPr/>
        </p:nvPicPr>
        <p:blipFill>
          <a:blip r:embed="rId2">
            <a:extLst/>
          </a:blip>
          <a:srcRect l="14312" r="35971"/>
          <a:stretch>
            <a:fillRect/>
          </a:stretch>
        </p:blipFill>
        <p:spPr>
          <a:xfrm>
            <a:off x="-114716" y="-201669"/>
            <a:ext cx="11179508" cy="14903525"/>
          </a:xfrm>
          <a:prstGeom prst="rect">
            <a:avLst/>
          </a:prstGeom>
          <a:ln w="12700">
            <a:miter lim="400000"/>
          </a:ln>
        </p:spPr>
      </p:pic>
      <p:sp>
        <p:nvSpPr>
          <p:cNvPr id="267" name="Shape 267"/>
          <p:cNvSpPr/>
          <p:nvPr/>
        </p:nvSpPr>
        <p:spPr>
          <a:xfrm>
            <a:off x="12112851" y="1102112"/>
            <a:ext cx="11179573" cy="55554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A spievali pieseň Mojžiša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sluhu Božieho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a pieseň Baránkovu a hovorili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:</a:t>
            </a:r>
            <a:endParaRPr sz="50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Veľké a prepodivné sú tvoje skutky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Pane, všemohúci Bože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!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Spravodlivé a pravdivé sú tvoje cesty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Ó </a:t>
            </a:r>
            <a:r>
              <a:rPr lang="sk-SK" sz="5000" dirty="0" err="1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kráľu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 svätých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!”</a:t>
            </a:r>
            <a:endParaRPr sz="50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68" name="Shape 268"/>
          <p:cNvSpPr/>
          <p:nvPr/>
        </p:nvSpPr>
        <p:spPr>
          <a:xfrm>
            <a:off x="12112454" y="6957956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15:3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" grpId="1" animBg="1" advAuto="0"/>
      <p:bldP spid="268" grpId="2" animBg="1" advAuto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Shape 270"/>
          <p:cNvSpPr>
            <a:spLocks noGrp="1"/>
          </p:cNvSpPr>
          <p:nvPr>
            <p:ph type="title"/>
          </p:nvPr>
        </p:nvSpPr>
        <p:spPr>
          <a:xfrm>
            <a:off x="8467418" y="1101890"/>
            <a:ext cx="7648348" cy="1142253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smtClean="0">
                <a:solidFill>
                  <a:srgbClr val="FFFFFF"/>
                </a:solidFill>
              </a:rPr>
              <a:t>:</a:t>
            </a:r>
            <a:endParaRPr sz="6200" cap="all" spc="992">
              <a:solidFill>
                <a:srgbClr val="FFFFFF"/>
              </a:solidFill>
            </a:endParaRPr>
          </a:p>
        </p:txBody>
      </p:sp>
      <p:sp>
        <p:nvSpPr>
          <p:cNvPr id="271" name="Shape 271"/>
          <p:cNvSpPr>
            <a:spLocks noGrp="1"/>
          </p:cNvSpPr>
          <p:nvPr>
            <p:ph type="body" idx="1"/>
          </p:nvPr>
        </p:nvSpPr>
        <p:spPr>
          <a:xfrm>
            <a:off x="6237603" y="4178469"/>
            <a:ext cx="12107977" cy="2243809"/>
          </a:xfrm>
          <a:prstGeom prst="rect">
            <a:avLst/>
          </a:prstGeom>
        </p:spPr>
        <p:txBody>
          <a:bodyPr/>
          <a:lstStyle>
            <a:lvl1pPr marL="705555" indent="-705555" algn="l">
              <a:spcBef>
                <a:spcPts val="4500"/>
              </a:spcBef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sa </a:t>
            </a:r>
            <a:r>
              <a:rPr lang="sk-SK" sz="5000" dirty="0" err="1" smtClean="0">
                <a:solidFill>
                  <a:srgbClr val="FFFFFF"/>
                </a:solidFill>
              </a:rPr>
              <a:t>Nabuchodonozor</a:t>
            </a:r>
            <a:r>
              <a:rPr lang="sk-SK" sz="5000" dirty="0" smtClean="0">
                <a:solidFill>
                  <a:srgbClr val="FFFFFF"/>
                </a:solidFill>
              </a:rPr>
              <a:t> naučil o pýche</a:t>
            </a:r>
            <a:r>
              <a:rPr sz="5000" smtClean="0">
                <a:solidFill>
                  <a:srgbClr val="FFFFFF"/>
                </a:solidFill>
              </a:rPr>
              <a:t>? 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72" name="Shape 272"/>
          <p:cNvSpPr/>
          <p:nvPr/>
        </p:nvSpPr>
        <p:spPr>
          <a:xfrm>
            <a:off x="6701805" y="6452207"/>
            <a:ext cx="11179573" cy="4543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“A </a:t>
            </a:r>
            <a:r>
              <a:rPr lang="sk-SK" sz="5000" dirty="0" smtClean="0">
                <a:solidFill>
                  <a:srgbClr val="FFFFFF"/>
                </a:solidFill>
              </a:rPr>
              <a:t>tých, ktorí chodia v pýche, môže ponížiť</a:t>
            </a:r>
            <a:r>
              <a:rPr sz="5000" smtClean="0">
                <a:solidFill>
                  <a:srgbClr val="FFFFFF"/>
                </a:solidFill>
              </a:rPr>
              <a:t>.”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73" name="Shape 273"/>
          <p:cNvSpPr/>
          <p:nvPr/>
        </p:nvSpPr>
        <p:spPr>
          <a:xfrm>
            <a:off x="6601817" y="10081024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–Daniel </a:t>
            </a:r>
            <a:r>
              <a:rPr sz="3200" cap="all" spc="512" smtClean="0">
                <a:solidFill>
                  <a:srgbClr val="FFFFFF"/>
                </a:solidFill>
              </a:rPr>
              <a:t>4:3</a:t>
            </a:r>
            <a:r>
              <a:rPr lang="sk-SK" sz="3200" cap="all" spc="512" dirty="0" smtClean="0">
                <a:solidFill>
                  <a:srgbClr val="FFFFFF"/>
                </a:solidFill>
              </a:rPr>
              <a:t>4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2" grpId="1" animBg="1" advAuto="0"/>
      <p:bldP spid="273" grpId="2" animBg="1" advAuto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Dollarphotoclub_65824325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59490" y="-2445412"/>
            <a:ext cx="24502980" cy="16337314"/>
          </a:xfrm>
          <a:prstGeom prst="rect">
            <a:avLst/>
          </a:prstGeom>
          <a:ln w="12700">
            <a:miter lim="400000"/>
          </a:ln>
        </p:spPr>
      </p:pic>
      <p:sp>
        <p:nvSpPr>
          <p:cNvPr id="276" name="Shape 276"/>
          <p:cNvSpPr>
            <a:spLocks noGrp="1"/>
          </p:cNvSpPr>
          <p:nvPr>
            <p:ph type="title"/>
          </p:nvPr>
        </p:nvSpPr>
        <p:spPr>
          <a:xfrm>
            <a:off x="12182705" y="1047073"/>
            <a:ext cx="7648349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smtClean="0">
                <a:solidFill>
                  <a:srgbClr val="FFFFFF"/>
                </a:solidFill>
              </a:rPr>
              <a:t>:</a:t>
            </a:r>
            <a:endParaRPr sz="6200" cap="all" spc="992">
              <a:solidFill>
                <a:srgbClr val="FFFFFF"/>
              </a:solidFill>
            </a:endParaRPr>
          </a:p>
        </p:txBody>
      </p:sp>
      <p:sp>
        <p:nvSpPr>
          <p:cNvPr id="277" name="Shape 277"/>
          <p:cNvSpPr>
            <a:spLocks noGrp="1"/>
          </p:cNvSpPr>
          <p:nvPr>
            <p:ph type="body" idx="1"/>
          </p:nvPr>
        </p:nvSpPr>
        <p:spPr>
          <a:xfrm>
            <a:off x="12209229" y="1767128"/>
            <a:ext cx="11180366" cy="4145728"/>
          </a:xfrm>
          <a:prstGeom prst="rect">
            <a:avLst/>
          </a:prstGeom>
        </p:spPr>
        <p:txBody>
          <a:bodyPr/>
          <a:lstStyle>
            <a:lvl1pPr marL="0" indent="0" algn="l">
              <a:buSzTx/>
              <a:buNone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Aké sú štyri biblické kroky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k večnému životu a k pokoju</a:t>
            </a:r>
            <a:r>
              <a:rPr sz="5000" smtClean="0">
                <a:solidFill>
                  <a:srgbClr val="FFFFFF"/>
                </a:solidFill>
              </a:rPr>
              <a:t>?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Click="0" advTm="0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1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7" grpId="1" build="p" bldLvl="5" animBg="1" advAuto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Shape 279"/>
          <p:cNvSpPr/>
          <p:nvPr/>
        </p:nvSpPr>
        <p:spPr>
          <a:xfrm>
            <a:off x="2381250" y="8037724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</a:t>
            </a:r>
            <a:r>
              <a:rPr sz="3200" cap="all" spc="512" smtClean="0">
                <a:solidFill>
                  <a:srgbClr val="FFFFFF"/>
                </a:solidFill>
              </a:rPr>
              <a:t>J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án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3:16</a:t>
            </a:r>
          </a:p>
        </p:txBody>
      </p:sp>
      <p:sp>
        <p:nvSpPr>
          <p:cNvPr id="280" name="Shape 280"/>
          <p:cNvSpPr/>
          <p:nvPr/>
        </p:nvSpPr>
        <p:spPr>
          <a:xfrm>
            <a:off x="2015500" y="5922767"/>
            <a:ext cx="20353000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Lebo tak miloval Boh svet, že svojho jednorodeného Syna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dal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aby nikto, kto verí v neho, nezahynul, ale mal večný život.</a:t>
            </a:r>
            <a:r>
              <a:rPr sz="5000" smtClean="0">
                <a:solidFill>
                  <a:srgbClr val="FFFFFF"/>
                </a:solidFill>
              </a:rPr>
              <a:t>” 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9" grpId="2" animBg="1" advAuto="0"/>
      <p:bldP spid="280" grpId="1" animBg="1" advAuto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/>
          <p:nvPr/>
        </p:nvSpPr>
        <p:spPr>
          <a:xfrm>
            <a:off x="2381250" y="8037724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–2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k</a:t>
            </a:r>
            <a:r>
              <a:rPr sz="3200" cap="all" spc="512" smtClean="0">
                <a:solidFill>
                  <a:srgbClr val="FFFFFF"/>
                </a:solidFill>
              </a:rPr>
              <a:t>orin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ťanom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7:10</a:t>
            </a:r>
          </a:p>
        </p:txBody>
      </p:sp>
      <p:sp>
        <p:nvSpPr>
          <p:cNvPr id="283" name="Shape 283"/>
          <p:cNvSpPr/>
          <p:nvPr/>
        </p:nvSpPr>
        <p:spPr>
          <a:xfrm>
            <a:off x="2015500" y="5922767"/>
            <a:ext cx="20353000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Lebo zármutok podľa Boha pôsobí pokánie na spasenie, ktorého zármutku nikdy neoľutuje človek</a:t>
            </a:r>
            <a:r>
              <a:rPr sz="5000" smtClean="0">
                <a:solidFill>
                  <a:srgbClr val="FFFFFF"/>
                </a:solidFill>
              </a:rPr>
              <a:t>; </a:t>
            </a:r>
            <a:r>
              <a:rPr lang="sk-SK" sz="5000" dirty="0" smtClean="0">
                <a:solidFill>
                  <a:srgbClr val="FFFFFF"/>
                </a:solidFill>
              </a:rPr>
              <a:t>ale zármutok sveta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pôsobí smrť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" grpId="2" animBg="1" advAuto="0"/>
      <p:bldP spid="283" grpId="1" animBg="1" advAuto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Shape 285"/>
          <p:cNvSpPr/>
          <p:nvPr/>
        </p:nvSpPr>
        <p:spPr>
          <a:xfrm>
            <a:off x="2381250" y="8037724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–1 </a:t>
            </a:r>
            <a:r>
              <a:rPr sz="3200" cap="all" spc="512" smtClean="0">
                <a:solidFill>
                  <a:srgbClr val="FFFFFF"/>
                </a:solidFill>
              </a:rPr>
              <a:t>J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ána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1:9</a:t>
            </a:r>
          </a:p>
        </p:txBody>
      </p:sp>
      <p:sp>
        <p:nvSpPr>
          <p:cNvPr id="286" name="Shape 286"/>
          <p:cNvSpPr/>
          <p:nvPr/>
        </p:nvSpPr>
        <p:spPr>
          <a:xfrm>
            <a:off x="2015500" y="5922767"/>
            <a:ext cx="20353000" cy="153888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Keď vyznávame svoje hriechy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verný je a spravodlivý, aby nám odpustil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hriechy a očistil nás od každej neprávosti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" grpId="2" animBg="1" advAuto="0"/>
      <p:bldP spid="286" grpId="1" animBg="1" advAuto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Shape 289"/>
          <p:cNvSpPr/>
          <p:nvPr/>
        </p:nvSpPr>
        <p:spPr>
          <a:xfrm>
            <a:off x="12112851" y="1102112"/>
            <a:ext cx="11179573" cy="45432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Hľa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stojím pri dverách</a:t>
            </a:r>
            <a:r>
              <a:rPr sz="5000" smtClean="0">
                <a:solidFill>
                  <a:srgbClr val="FFFFFF"/>
                </a:solidFill>
              </a:rPr>
              <a:t> a </a:t>
            </a:r>
            <a:r>
              <a:rPr lang="sk-SK" sz="5000" dirty="0" smtClean="0">
                <a:solidFill>
                  <a:srgbClr val="FFFFFF"/>
                </a:solidFill>
              </a:rPr>
              <a:t>klopem</a:t>
            </a:r>
            <a:r>
              <a:rPr sz="5000" smtClean="0">
                <a:solidFill>
                  <a:srgbClr val="FFFFFF"/>
                </a:solidFill>
              </a:rPr>
              <a:t>. </a:t>
            </a:r>
            <a:r>
              <a:rPr lang="sk-SK" sz="5000" dirty="0" smtClean="0">
                <a:solidFill>
                  <a:srgbClr val="FFFFFF"/>
                </a:solidFill>
              </a:rPr>
              <a:t>Keby niekto počul môj hlas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a otvoril by dvere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vojdem k nemu a budem večerať s ním</a:t>
            </a:r>
            <a:r>
              <a:rPr sz="500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a on so mnou</a:t>
            </a:r>
            <a:r>
              <a:rPr sz="5000" smtClean="0">
                <a:solidFill>
                  <a:srgbClr val="FFFFFF"/>
                </a:solidFill>
              </a:rPr>
              <a:t>.”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90" name="Shape 290"/>
          <p:cNvSpPr/>
          <p:nvPr/>
        </p:nvSpPr>
        <p:spPr>
          <a:xfrm>
            <a:off x="12112454" y="5709299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3:20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7672" y="428580"/>
            <a:ext cx="8501122" cy="12896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" grpId="1" animBg="1" advAuto="0"/>
      <p:bldP spid="290" grpId="2" animBg="1" advAuto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pasted-image.tif"/>
          <p:cNvPicPr/>
          <p:nvPr/>
        </p:nvPicPr>
        <p:blipFill>
          <a:blip r:embed="rId2" cstate="print">
            <a:extLst/>
          </a:blip>
          <a:srcRect t="7806" b="7806"/>
          <a:stretch>
            <a:fillRect/>
          </a:stretch>
        </p:blipFill>
        <p:spPr>
          <a:xfrm>
            <a:off x="12192000" y="6861168"/>
            <a:ext cx="12192000" cy="6858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293" name="pasted-image.tif"/>
          <p:cNvPicPr/>
          <p:nvPr/>
        </p:nvPicPr>
        <p:blipFill>
          <a:blip r:embed="rId3">
            <a:extLst/>
          </a:blip>
          <a:srcRect t="7666" b="7666"/>
          <a:stretch>
            <a:fillRect/>
          </a:stretch>
        </p:blipFill>
        <p:spPr>
          <a:xfrm>
            <a:off x="1219200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94" name="pasted-image.tif"/>
          <p:cNvPicPr/>
          <p:nvPr/>
        </p:nvPicPr>
        <p:blipFill>
          <a:blip r:embed="rId4">
            <a:extLst/>
          </a:blip>
          <a:srcRect l="5927" r="5927"/>
          <a:stretch>
            <a:fillRect/>
          </a:stretch>
        </p:blipFill>
        <p:spPr>
          <a:xfrm flipH="1">
            <a:off x="0" y="0"/>
            <a:ext cx="12192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pasted-image.tif"/>
          <p:cNvPicPr/>
          <p:nvPr/>
        </p:nvPicPr>
        <p:blipFill>
          <a:blip r:embed="rId2">
            <a:extLst/>
          </a:blip>
          <a:srcRect l="5927" r="5927"/>
          <a:stretch>
            <a:fillRect/>
          </a:stretch>
        </p:blipFill>
        <p:spPr>
          <a:xfrm flipH="1">
            <a:off x="0" y="0"/>
            <a:ext cx="12192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hape 297"/>
          <p:cNvSpPr>
            <a:spLocks noGrp="1"/>
          </p:cNvSpPr>
          <p:nvPr>
            <p:ph type="title"/>
          </p:nvPr>
        </p:nvSpPr>
        <p:spPr>
          <a:xfrm>
            <a:off x="12650067" y="778864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smtClean="0">
                <a:solidFill>
                  <a:srgbClr val="FFFFFF"/>
                </a:solidFill>
              </a:rPr>
              <a:t>:</a:t>
            </a:r>
            <a:endParaRPr sz="6200" cap="all" spc="992">
              <a:solidFill>
                <a:srgbClr val="FFFFFF"/>
              </a:solidFill>
            </a:endParaRPr>
          </a:p>
        </p:txBody>
      </p:sp>
      <p:sp>
        <p:nvSpPr>
          <p:cNvPr id="298" name="Shape 298"/>
          <p:cNvSpPr>
            <a:spLocks noGrp="1"/>
          </p:cNvSpPr>
          <p:nvPr>
            <p:ph type="body" idx="1"/>
          </p:nvPr>
        </p:nvSpPr>
        <p:spPr>
          <a:xfrm>
            <a:off x="12586993" y="2053815"/>
            <a:ext cx="11180367" cy="2243809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755952" indent="-755952" algn="l">
              <a:spcBef>
                <a:spcPts val="4500"/>
              </a:spcBef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Urobil si toto najdôležitejšie rozhodnutie, že budeš nasledovať Ježiša</a:t>
            </a:r>
            <a:r>
              <a:rPr sz="5000" smtClean="0">
                <a:solidFill>
                  <a:srgbClr val="FFFFFF"/>
                </a:solidFill>
              </a:rPr>
              <a:t>?</a:t>
            </a:r>
            <a:endParaRPr sz="5000">
              <a:solidFill>
                <a:srgbClr val="FFFFFF"/>
              </a:solidFill>
            </a:endParaRPr>
          </a:p>
        </p:txBody>
      </p:sp>
      <p:sp>
        <p:nvSpPr>
          <p:cNvPr id="299" name="Shape 299"/>
          <p:cNvSpPr/>
          <p:nvPr/>
        </p:nvSpPr>
        <p:spPr>
          <a:xfrm>
            <a:off x="12612586" y="5715433"/>
            <a:ext cx="11179573" cy="60244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Lebo On hovorí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: </a:t>
            </a:r>
            <a:endParaRPr sz="50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V príhodný čas som ťa počul a v deň spasenia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som ti pomohol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</a:t>
            </a:r>
            <a:endParaRPr sz="50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Hľa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 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teraz je čas práve príhodný, hľa teraz je deň spasenia</a:t>
            </a:r>
            <a:r>
              <a:rPr sz="50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.”</a:t>
            </a:r>
            <a:endParaRPr sz="50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00" name="Shape 300"/>
          <p:cNvSpPr/>
          <p:nvPr/>
        </p:nvSpPr>
        <p:spPr>
          <a:xfrm>
            <a:off x="12562194" y="1234019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2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6</a:t>
            </a:r>
            <a:r>
              <a:rPr sz="3200" cap="all" spc="512" smtClean="0">
                <a:solidFill>
                  <a:srgbClr val="FFFFFF"/>
                </a:solidFill>
              </a:rPr>
              <a:t>:</a:t>
            </a:r>
            <a:r>
              <a:rPr lang="sk-SK" sz="3200" cap="all" spc="512" dirty="0" smtClean="0">
                <a:solidFill>
                  <a:srgbClr val="FFFFFF"/>
                </a:solidFill>
              </a:rPr>
              <a:t>2</a:t>
            </a:r>
            <a:endParaRPr sz="3200" cap="all" spc="512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1" animBg="1" advAuto="0"/>
      <p:bldP spid="300" grpId="2" animBg="1" advAuto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4" name="Group 304"/>
          <p:cNvGrpSpPr/>
          <p:nvPr/>
        </p:nvGrpSpPr>
        <p:grpSpPr>
          <a:xfrm>
            <a:off x="15533169" y="5455892"/>
            <a:ext cx="7906882" cy="7407794"/>
            <a:chOff x="-215900" y="-139700"/>
            <a:chExt cx="7906881" cy="7407793"/>
          </a:xfrm>
        </p:grpSpPr>
        <p:pic>
          <p:nvPicPr>
            <p:cNvPr id="303" name="tsunami.jpg"/>
            <p:cNvPicPr/>
            <p:nvPr/>
          </p:nvPicPr>
          <p:blipFill>
            <a:blip r:embed="rId2">
              <a:extLst/>
            </a:blip>
            <a:srcRect l="1735" t="536" r="28948" b="5719"/>
            <a:stretch>
              <a:fillRect/>
            </a:stretch>
          </p:blipFill>
          <p:spPr>
            <a:xfrm>
              <a:off x="0" y="0"/>
              <a:ext cx="7475082" cy="684899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02" name="Picture 301"/>
            <p:cNvPicPr/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215900" y="-139700"/>
              <a:ext cx="7906882" cy="7407794"/>
            </a:xfrm>
            <a:prstGeom prst="rect">
              <a:avLst/>
            </a:prstGeom>
            <a:effectLst/>
          </p:spPr>
        </p:pic>
      </p:grpSp>
      <p:grpSp>
        <p:nvGrpSpPr>
          <p:cNvPr id="307" name="Group 307"/>
          <p:cNvGrpSpPr/>
          <p:nvPr/>
        </p:nvGrpSpPr>
        <p:grpSpPr>
          <a:xfrm>
            <a:off x="943948" y="852314"/>
            <a:ext cx="7906882" cy="7416801"/>
            <a:chOff x="-215899" y="-139700"/>
            <a:chExt cx="7906880" cy="7416800"/>
          </a:xfrm>
        </p:grpSpPr>
        <p:pic>
          <p:nvPicPr>
            <p:cNvPr id="306" name="tsunami_wave_coming_time_to_run.jpg"/>
            <p:cNvPicPr/>
            <p:nvPr/>
          </p:nvPicPr>
          <p:blipFill>
            <a:blip r:embed="rId4">
              <a:extLst/>
            </a:blip>
            <a:srcRect l="9125" r="9125"/>
            <a:stretch>
              <a:fillRect/>
            </a:stretch>
          </p:blipFill>
          <p:spPr>
            <a:xfrm>
              <a:off x="0" y="0"/>
              <a:ext cx="7475081" cy="68580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305" name="Picture 304"/>
            <p:cNvPicPr/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-215900" y="-139700"/>
              <a:ext cx="7906881" cy="7416800"/>
            </a:xfrm>
            <a:prstGeom prst="rect">
              <a:avLst/>
            </a:prstGeom>
            <a:effectLst/>
          </p:spPr>
        </p:pic>
      </p:grpSp>
      <p:sp>
        <p:nvSpPr>
          <p:cNvPr id="308" name="Shape 308"/>
          <p:cNvSpPr>
            <a:spLocks noGrp="1"/>
          </p:cNvSpPr>
          <p:nvPr>
            <p:ph type="title" idx="4294967295"/>
          </p:nvPr>
        </p:nvSpPr>
        <p:spPr>
          <a:xfrm>
            <a:off x="9347004" y="868880"/>
            <a:ext cx="7648348" cy="114225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561340">
              <a:defRPr sz="4216" spc="674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4216" cap="all" spc="674" dirty="0" smtClean="0">
                <a:solidFill>
                  <a:srgbClr val="FFFFFF"/>
                </a:solidFill>
              </a:rPr>
              <a:t>26. </a:t>
            </a:r>
            <a:r>
              <a:rPr sz="4216" cap="all" spc="674" smtClean="0">
                <a:solidFill>
                  <a:srgbClr val="FFFFFF"/>
                </a:solidFill>
              </a:rPr>
              <a:t>December </a:t>
            </a:r>
            <a:r>
              <a:rPr sz="4216" cap="all" spc="674">
                <a:solidFill>
                  <a:srgbClr val="FFFFFF"/>
                </a:solidFill>
              </a:rPr>
              <a:t>2004</a:t>
            </a:r>
          </a:p>
        </p:txBody>
      </p:sp>
      <p:sp>
        <p:nvSpPr>
          <p:cNvPr id="309" name="Shape 309"/>
          <p:cNvSpPr/>
          <p:nvPr/>
        </p:nvSpPr>
        <p:spPr>
          <a:xfrm>
            <a:off x="9273014" y="1824398"/>
            <a:ext cx="9954598" cy="356074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 fontScale="92500"/>
          </a:bodyPr>
          <a:lstStyle/>
          <a:p>
            <a:pPr lvl="0" algn="l" defTabSz="775969">
              <a:spcBef>
                <a:spcPts val="4200"/>
              </a:spcBef>
              <a:defRPr sz="1800">
                <a:solidFill>
                  <a:srgbClr val="000000"/>
                </a:solidFill>
              </a:defRPr>
            </a:pP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Ach nie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 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nie moje deti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47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l" defTabSz="775969">
              <a:spcBef>
                <a:spcPts val="4200"/>
              </a:spcBef>
              <a:defRPr sz="1800">
                <a:solidFill>
                  <a:srgbClr val="000000"/>
                </a:solidFill>
              </a:defRPr>
            </a:pP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Počula som, ako ľudia na mňa kričia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 '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Poďte na pláž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’ 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keď som bežala za nimi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 </a:t>
            </a:r>
            <a:r>
              <a:rPr lang="en-US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–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ale ja som ich ignorovala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," </a:t>
            </a:r>
            <a:r>
              <a:rPr lang="sk-SK" sz="47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povedala</a:t>
            </a:r>
            <a:r>
              <a:rPr sz="470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.”</a:t>
            </a:r>
            <a:endParaRPr sz="470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310" name="Shape 310"/>
          <p:cNvSpPr/>
          <p:nvPr/>
        </p:nvSpPr>
        <p:spPr>
          <a:xfrm>
            <a:off x="7717105" y="9738785"/>
            <a:ext cx="7095063" cy="28293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>
            <a:lvl1pPr algn="r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““</a:t>
            </a:r>
            <a:r>
              <a:rPr lang="sk-SK" sz="5000" dirty="0" smtClean="0">
                <a:solidFill>
                  <a:srgbClr val="FFFFFF"/>
                </a:solidFill>
              </a:rPr>
              <a:t>Musela som sa pokúsiť zachrániť svoje deti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nič ma nemohlo zachrániť</a:t>
            </a:r>
            <a:r>
              <a:rPr sz="5000" smtClean="0">
                <a:solidFill>
                  <a:srgbClr val="FFFFFF"/>
                </a:solidFill>
              </a:rPr>
              <a:t>””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75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375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75"/>
                            </p:stCondLst>
                            <p:childTnLst>
                              <p:par>
                                <p:cTn id="19" presetID="9" presetClass="entr" presetSubtype="0" fill="hold" grpId="4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4" grpId="3" animBg="1" advAuto="0"/>
      <p:bldP spid="307" grpId="1" animBg="1" advAuto="0"/>
      <p:bldP spid="309" grpId="2" animBg="1" advAuto="0"/>
      <p:bldP spid="310" grpId="4" animBg="1" advAuto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Shape 312"/>
          <p:cNvSpPr/>
          <p:nvPr/>
        </p:nvSpPr>
        <p:spPr>
          <a:xfrm>
            <a:off x="2381250" y="8416387"/>
            <a:ext cx="1962150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smtClean="0">
                <a:solidFill>
                  <a:srgbClr val="FFFFFF"/>
                </a:solidFill>
              </a:rPr>
              <a:t>–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</a:t>
            </a:r>
            <a:r>
              <a:rPr sz="3200" cap="all" spc="512" smtClean="0">
                <a:solidFill>
                  <a:srgbClr val="FFFFFF"/>
                </a:solidFill>
              </a:rPr>
              <a:t> </a:t>
            </a:r>
            <a:r>
              <a:rPr sz="3200" cap="all" spc="512">
                <a:solidFill>
                  <a:srgbClr val="FFFFFF"/>
                </a:solidFill>
              </a:rPr>
              <a:t>22:17</a:t>
            </a:r>
          </a:p>
        </p:txBody>
      </p:sp>
      <p:sp>
        <p:nvSpPr>
          <p:cNvPr id="313" name="Shape 313"/>
          <p:cNvSpPr/>
          <p:nvPr/>
        </p:nvSpPr>
        <p:spPr>
          <a:xfrm>
            <a:off x="2015500" y="5535417"/>
            <a:ext cx="20353000" cy="2308324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A Duch a nevesta hovoria:</a:t>
            </a:r>
            <a:r>
              <a:rPr sz="5000" smtClean="0">
                <a:solidFill>
                  <a:srgbClr val="FFFFFF"/>
                </a:solidFill>
              </a:rPr>
              <a:t> “</a:t>
            </a:r>
            <a:r>
              <a:rPr lang="sk-SK" sz="5000" dirty="0" smtClean="0">
                <a:solidFill>
                  <a:srgbClr val="FFFFFF"/>
                </a:solidFill>
              </a:rPr>
              <a:t>Príď</a:t>
            </a:r>
            <a:r>
              <a:rPr sz="5000" smtClean="0">
                <a:solidFill>
                  <a:srgbClr val="FFFFFF"/>
                </a:solidFill>
              </a:rPr>
              <a:t>!” </a:t>
            </a:r>
            <a:r>
              <a:rPr lang="sk-SK" sz="5000" dirty="0" smtClean="0">
                <a:solidFill>
                  <a:srgbClr val="FFFFFF"/>
                </a:solidFill>
              </a:rPr>
              <a:t>A ten, kto počuje, nech povie:</a:t>
            </a:r>
            <a:r>
              <a:rPr sz="5000" smtClean="0">
                <a:solidFill>
                  <a:srgbClr val="FFFFFF"/>
                </a:solidFill>
              </a:rPr>
              <a:t> “</a:t>
            </a:r>
            <a:r>
              <a:rPr lang="sk-SK" sz="5000" dirty="0" smtClean="0">
                <a:solidFill>
                  <a:srgbClr val="FFFFFF"/>
                </a:solidFill>
              </a:rPr>
              <a:t>Príď</a:t>
            </a:r>
            <a:r>
              <a:rPr sz="5000" smtClean="0">
                <a:solidFill>
                  <a:srgbClr val="FFFFFF"/>
                </a:solidFill>
              </a:rPr>
              <a:t>!” </a:t>
            </a:r>
            <a:r>
              <a:rPr lang="sk-SK" sz="5000" dirty="0" smtClean="0">
                <a:solidFill>
                  <a:srgbClr val="FFFFFF"/>
                </a:solidFill>
              </a:rPr>
              <a:t>A kto je smädný, nech príde</a:t>
            </a:r>
            <a:r>
              <a:rPr sz="5000" smtClean="0">
                <a:solidFill>
                  <a:srgbClr val="FFFFFF"/>
                </a:solidFill>
              </a:rPr>
              <a:t>. </a:t>
            </a:r>
            <a:r>
              <a:rPr lang="sk-SK" sz="5000" dirty="0" smtClean="0">
                <a:solidFill>
                  <a:srgbClr val="FFFFFF"/>
                </a:solidFill>
              </a:rPr>
              <a:t>A kto chce</a:t>
            </a:r>
            <a:r>
              <a:rPr sz="5000" smtClean="0">
                <a:solidFill>
                  <a:srgbClr val="FFFFFF"/>
                </a:solidFill>
              </a:rPr>
              <a:t>, </a:t>
            </a:r>
            <a:r>
              <a:rPr lang="sk-SK" sz="5000" dirty="0" smtClean="0">
                <a:solidFill>
                  <a:srgbClr val="FFFFFF"/>
                </a:solidFill>
              </a:rPr>
              <a:t>nech berie vodu života zadarmo</a:t>
            </a:r>
            <a:r>
              <a:rPr sz="5000" smtClean="0">
                <a:solidFill>
                  <a:srgbClr val="FFFFFF"/>
                </a:solidFill>
              </a:rPr>
              <a:t>.” </a:t>
            </a:r>
            <a:endParaRPr sz="50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" grpId="2" animBg="1" advAuto="0"/>
      <p:bldP spid="313" grpId="1" animBg="1" advAuto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pasted-image.tif"/>
          <p:cNvPicPr/>
          <p:nvPr/>
        </p:nvPicPr>
        <p:blipFill>
          <a:blip r:embed="rId2">
            <a:extLst/>
          </a:blip>
          <a:srcRect l="2793" t="7513" r="2793" b="75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6" name="pasted-image.tif"/>
          <p:cNvPicPr/>
          <p:nvPr/>
        </p:nvPicPr>
        <p:blipFill>
          <a:blip r:embed="rId3">
            <a:extLst/>
          </a:blip>
          <a:srcRect t="12677" b="12677"/>
          <a:stretch>
            <a:fillRect/>
          </a:stretch>
        </p:blipFill>
        <p:spPr>
          <a:xfrm>
            <a:off x="0" y="6858000"/>
            <a:ext cx="12192000" cy="6858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17" name="Nebuchadnezzar Dream Poster.jpg"/>
          <p:cNvPicPr/>
          <p:nvPr/>
        </p:nvPicPr>
        <p:blipFill>
          <a:blip r:embed="rId4" cstate="print">
            <a:extLst/>
          </a:blip>
          <a:srcRect t="1591" b="24436"/>
          <a:stretch>
            <a:fillRect/>
          </a:stretch>
        </p:blipFill>
        <p:spPr>
          <a:xfrm>
            <a:off x="12192000" y="997087"/>
            <a:ext cx="12192000" cy="12720497"/>
          </a:xfrm>
          <a:prstGeom prst="rect">
            <a:avLst/>
          </a:prstGeom>
          <a:ln w="12700">
            <a:miter lim="400000"/>
          </a:ln>
        </p:spPr>
      </p:pic>
      <p:sp>
        <p:nvSpPr>
          <p:cNvPr id="318" name="Shape 318"/>
          <p:cNvSpPr>
            <a:spLocks noGrp="1"/>
          </p:cNvSpPr>
          <p:nvPr>
            <p:ph type="title" idx="4294967295"/>
          </p:nvPr>
        </p:nvSpPr>
        <p:spPr>
          <a:xfrm>
            <a:off x="12336053" y="257966"/>
            <a:ext cx="11903895" cy="561335"/>
          </a:xfrm>
          <a:prstGeom prst="rect">
            <a:avLst/>
          </a:prstGeom>
          <a:effectLst>
            <a:outerShdw blurRad="63500" dist="25400" dir="5400000" rotWithShape="0">
              <a:srgbClr val="000000">
                <a:alpha val="50000"/>
              </a:srgbClr>
            </a:outerShdw>
          </a:effectLst>
        </p:spPr>
        <p:txBody>
          <a:bodyPr>
            <a:normAutofit fontScale="90000"/>
          </a:bodyPr>
          <a:lstStyle>
            <a:lvl1pPr defTabSz="478790">
              <a:defRPr sz="2609" spc="417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609" cap="all" spc="417">
                <a:solidFill>
                  <a:srgbClr val="FFFFFF"/>
                </a:solidFill>
              </a:rPr>
              <a:t>Thursday night’s subject:prophecy’s superpowers</a:t>
            </a:r>
          </a:p>
        </p:txBody>
      </p:sp>
    </p:spTree>
  </p:cSld>
  <p:clrMapOvr>
    <a:masterClrMapping/>
  </p:clrMapOvr>
  <p:transition spd="slow">
    <p:fade thruBlk="1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Shape 3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 smtClean="0">
                <a:solidFill>
                  <a:srgbClr val="FFFFFF"/>
                </a:solidFill>
              </a:rPr>
              <a:t>PRO</a:t>
            </a:r>
            <a:r>
              <a:rPr lang="sk-SK" sz="8600" cap="all" spc="1375" dirty="0" err="1" smtClean="0">
                <a:solidFill>
                  <a:srgbClr val="FFFFFF"/>
                </a:solidFill>
              </a:rPr>
              <a:t>roctvá</a:t>
            </a:r>
            <a:r>
              <a:rPr lang="sk-SK" sz="8600" cap="all" spc="1375" dirty="0" smtClean="0">
                <a:solidFill>
                  <a:srgbClr val="FFFFFF"/>
                </a:solidFill>
              </a:rPr>
              <a:t> nádeje</a:t>
            </a:r>
            <a:endParaRPr sz="8600" cap="all" spc="1375">
              <a:solidFill>
                <a:srgbClr val="FFFFFF"/>
              </a:solidFill>
            </a:endParaRPr>
          </a:p>
        </p:txBody>
      </p:sp>
      <p:sp>
        <p:nvSpPr>
          <p:cNvPr id="321" name="Shape 321"/>
          <p:cNvSpPr>
            <a:spLocks noGrp="1"/>
          </p:cNvSpPr>
          <p:nvPr>
            <p:ph type="body" idx="1"/>
          </p:nvPr>
        </p:nvSpPr>
        <p:spPr>
          <a:xfrm>
            <a:off x="9217917" y="7486401"/>
            <a:ext cx="5948166" cy="978398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/>
          <a:lstStyle>
            <a:lvl1pPr algn="ctr" defTabSz="792479">
              <a:defRPr sz="3648" spc="58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648" cap="all" spc="583" dirty="0" err="1" smtClean="0">
                <a:solidFill>
                  <a:srgbClr val="FFFFFF"/>
                </a:solidFill>
              </a:rPr>
              <a:t>Troy</a:t>
            </a:r>
            <a:r>
              <a:rPr lang="sk-SK" sz="3648" cap="all" spc="583" dirty="0" smtClean="0">
                <a:solidFill>
                  <a:srgbClr val="FFFFFF"/>
                </a:solidFill>
              </a:rPr>
              <a:t> </a:t>
            </a:r>
            <a:r>
              <a:rPr lang="sk-SK" sz="3648" cap="all" spc="583" dirty="0" err="1" smtClean="0">
                <a:solidFill>
                  <a:srgbClr val="FFFFFF"/>
                </a:solidFill>
              </a:rPr>
              <a:t>smith</a:t>
            </a:r>
            <a:endParaRPr sz="3648" cap="all" spc="583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(right)">
                                      <p:cBhvr>
                                        <p:cTn id="7" dur="1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25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0" grpId="1" animBg="1" advAuto="0"/>
      <p:bldP spid="321" grpId="2" animBg="1" advAuto="0"/>
    </p:bldLst>
  </p:timing>
</p:sld>
</file>

<file path=ppt/theme/theme1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635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all" spc="512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Avenir Light"/>
            <a:ea typeface="Avenir Light"/>
            <a:cs typeface="Avenir Light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635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all" spc="512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Avenir Light"/>
            <a:ea typeface="Avenir Light"/>
            <a:cs typeface="Avenir Light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1770</Words>
  <Application>Microsoft Office PowerPoint</Application>
  <PresentationFormat>Vlastná</PresentationFormat>
  <Paragraphs>158</Paragraphs>
  <Slides>63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63</vt:i4>
      </vt:variant>
    </vt:vector>
  </HeadingPairs>
  <TitlesOfParts>
    <vt:vector size="64" baseType="lpstr">
      <vt:lpstr>New_Template1</vt:lpstr>
      <vt:lpstr>Proroctvá nádeje</vt:lpstr>
      <vt:lpstr>Pohľad za oponu</vt:lpstr>
      <vt:lpstr>Snímka 3</vt:lpstr>
      <vt:lpstr>vojna v nebi</vt:lpstr>
      <vt:lpstr>Snímka 5</vt:lpstr>
      <vt:lpstr>Prečo bola v nebi vojna?</vt:lpstr>
      <vt:lpstr>Snímka 7</vt:lpstr>
      <vt:lpstr>IZAIáš 14:12-14</vt:lpstr>
      <vt:lpstr>Lucifer túžil po:</vt:lpstr>
      <vt:lpstr>Snímka 10</vt:lpstr>
      <vt:lpstr>Snímka 11</vt:lpstr>
      <vt:lpstr>Lucifer</vt:lpstr>
      <vt:lpstr>Lucifer</vt:lpstr>
      <vt:lpstr>Lucifer</vt:lpstr>
      <vt:lpstr>ako sa v tomto vesmírom konflikte ocitla planéta zem?</vt:lpstr>
      <vt:lpstr>Genesis 1:</vt:lpstr>
      <vt:lpstr>Genesis 1:</vt:lpstr>
      <vt:lpstr>Snímka 18</vt:lpstr>
      <vt:lpstr>Snímka 19</vt:lpstr>
      <vt:lpstr>Snímka 20</vt:lpstr>
      <vt:lpstr>otázka:</vt:lpstr>
      <vt:lpstr>Snímka 22</vt:lpstr>
      <vt:lpstr>otázka:</vt:lpstr>
      <vt:lpstr>otázka:</vt:lpstr>
      <vt:lpstr>otázka:</vt:lpstr>
      <vt:lpstr>Snímka 26</vt:lpstr>
      <vt:lpstr>otázka:</vt:lpstr>
      <vt:lpstr>Snímka 28</vt:lpstr>
      <vt:lpstr>otázka:</vt:lpstr>
      <vt:lpstr>Snímka 30</vt:lpstr>
      <vt:lpstr>Snímka 31</vt:lpstr>
      <vt:lpstr>Snímka 32</vt:lpstr>
      <vt:lpstr>Snímka 33</vt:lpstr>
      <vt:lpstr>Snímka 34</vt:lpstr>
      <vt:lpstr>otázka:</vt:lpstr>
      <vt:lpstr>Snímka 36</vt:lpstr>
      <vt:lpstr>Snímka 37</vt:lpstr>
      <vt:lpstr>Snímka 38</vt:lpstr>
      <vt:lpstr>Snímka 39</vt:lpstr>
      <vt:lpstr>Snímka 40</vt:lpstr>
      <vt:lpstr>otázka:</vt:lpstr>
      <vt:lpstr>Snímka 42</vt:lpstr>
      <vt:lpstr>Snímka 43</vt:lpstr>
      <vt:lpstr>Snímka 44</vt:lpstr>
      <vt:lpstr>Snímka 45</vt:lpstr>
      <vt:lpstr>Snímka 46</vt:lpstr>
      <vt:lpstr>Snímka 47</vt:lpstr>
      <vt:lpstr>Snímka 48</vt:lpstr>
      <vt:lpstr>OTÁZKA:</vt:lpstr>
      <vt:lpstr>otázka:</vt:lpstr>
      <vt:lpstr>Snímka 51</vt:lpstr>
      <vt:lpstr>otázka:</vt:lpstr>
      <vt:lpstr>otázka:</vt:lpstr>
      <vt:lpstr>Snímka 54</vt:lpstr>
      <vt:lpstr>Snímka 55</vt:lpstr>
      <vt:lpstr>Snímka 56</vt:lpstr>
      <vt:lpstr>Snímka 57</vt:lpstr>
      <vt:lpstr>Snímka 58</vt:lpstr>
      <vt:lpstr>otázka:</vt:lpstr>
      <vt:lpstr>26. December 2004</vt:lpstr>
      <vt:lpstr>Snímka 61</vt:lpstr>
      <vt:lpstr>Thursday night’s subject:prophecy’s superpowers</vt:lpstr>
      <vt:lpstr>PROroctvá nádeje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Prophecies of hope</dc:title>
  <cp:lastModifiedBy>BB</cp:lastModifiedBy>
  <cp:revision>31</cp:revision>
  <dcterms:modified xsi:type="dcterms:W3CDTF">2015-10-09T20:03:49Z</dcterms:modified>
</cp:coreProperties>
</file>